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Average"/>
      <p:regular r:id="rId55"/>
    </p:embeddedFont>
    <p:embeddedFont>
      <p:font typeface="Spectral"/>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Average-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Spectral-bold.fntdata"/><Relationship Id="rId12" Type="http://schemas.openxmlformats.org/officeDocument/2006/relationships/slide" Target="slides/slide7.xml"/><Relationship Id="rId56" Type="http://schemas.openxmlformats.org/officeDocument/2006/relationships/font" Target="fonts/Spectral-regular.fntdata"/><Relationship Id="rId15" Type="http://schemas.openxmlformats.org/officeDocument/2006/relationships/slide" Target="slides/slide10.xml"/><Relationship Id="rId59" Type="http://schemas.openxmlformats.org/officeDocument/2006/relationships/font" Target="fonts/Spectral-boldItalic.fntdata"/><Relationship Id="rId14" Type="http://schemas.openxmlformats.org/officeDocument/2006/relationships/slide" Target="slides/slide9.xml"/><Relationship Id="rId58" Type="http://schemas.openxmlformats.org/officeDocument/2006/relationships/font" Target="fonts/Spectral-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7bc4d1084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7bc4d1084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7bc4d1084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7bc4d1084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7bc4d1084_0_9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7bc4d1084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7bc4d1084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7bc4d1084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7bc4d1084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7bc4d1084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7bc4d1084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7bc4d1084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7bc4d1084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7bc4d1084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7bc4d1084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7bc4d1084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7bc4d1084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7bc4d1084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7bc4d1084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7bc4d1084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e7bc4d108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e7bc4d108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7bc4d1084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7bc4d1084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7bc4d1084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7bc4d1084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7bc4d1084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7bc4d1084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7bc4d1084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7bc4d1084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7bc4d1084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7bc4d1084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7bc4d1084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7bc4d1084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7bc4d1084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7bc4d1084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7bc4d1084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7bc4d1084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7bc4d1084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7bc4d1084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7bc4d1084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7bc4d1084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7bc4d108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7bc4d108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7bc4d1084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7bc4d1084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e7bc4d1084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e7bc4d1084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7bc4d1084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7bc4d1084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7bc4d1084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7bc4d1084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7bc4d1084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e7bc4d1084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7bc4d1084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7bc4d1084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7bc4d1084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7bc4d1084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7bc4d1084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7bc4d1084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7bc4d1084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7bc4d1084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7bc4d1084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7bc4d1084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7bc4d1084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7bc4d1084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7bc4d1084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7bc4d1084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7bc4d1084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7bc4d1084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7bc4d1084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7bc4d1084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7bc4d1084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7bc4d1084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7bc4d1084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7bc4d1084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7bc4d1084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7bc4d1084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7ca68c1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7ca68c1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7ca68c1d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7ca68c1d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7ca68c1d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7ca68c1d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7bc4d1084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7bc4d1084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7bc4d1084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7bc4d1084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3.jpg"/><Relationship Id="rId7" Type="http://schemas.openxmlformats.org/officeDocument/2006/relationships/image" Target="../media/image17.jp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tenable.com/plugins/nessus/22964" TargetMode="External"/><Relationship Id="rId4" Type="http://schemas.openxmlformats.org/officeDocument/2006/relationships/hyperlink" Target="https://www.tenable.com/plugins/nessus/10582" TargetMode="External"/><Relationship Id="rId11" Type="http://schemas.openxmlformats.org/officeDocument/2006/relationships/hyperlink" Target="https://www.tenable.com/plugins/nessus/40448" TargetMode="External"/><Relationship Id="rId10" Type="http://schemas.openxmlformats.org/officeDocument/2006/relationships/hyperlink" Target="https://www.tenable.com/plugins/nessus/10150" TargetMode="External"/><Relationship Id="rId12" Type="http://schemas.openxmlformats.org/officeDocument/2006/relationships/hyperlink" Target="https://www.tenable.com/plugins/nessus/10263" TargetMode="External"/><Relationship Id="rId9" Type="http://schemas.openxmlformats.org/officeDocument/2006/relationships/hyperlink" Target="https://www.tenable.com/plugins/nessus/10394" TargetMode="External"/><Relationship Id="rId5" Type="http://schemas.openxmlformats.org/officeDocument/2006/relationships/hyperlink" Target="https://www.tenable.com/plugins/nessus/10107" TargetMode="External"/><Relationship Id="rId6" Type="http://schemas.openxmlformats.org/officeDocument/2006/relationships/hyperlink" Target="https://www.tenable.com/plugins/nessus/21643" TargetMode="External"/><Relationship Id="rId7" Type="http://schemas.openxmlformats.org/officeDocument/2006/relationships/hyperlink" Target="https://www.tenable.com/plugins/nessus/10267" TargetMode="External"/><Relationship Id="rId8" Type="http://schemas.openxmlformats.org/officeDocument/2006/relationships/hyperlink" Target="https://www.tenable.com/plugins/nessus/1028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RabbitHoleAdventurer/Presentations"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tenable.com/blog/using-the-nasl-nessus-command-line-tool" TargetMode="External"/><Relationship Id="rId4" Type="http://schemas.openxmlformats.org/officeDocument/2006/relationships/hyperlink" Target="https://docs.rapid7.com/insightvm/writing-vulnerability-checks/" TargetMode="External"/><Relationship Id="rId5" Type="http://schemas.openxmlformats.org/officeDocument/2006/relationships/hyperlink" Target="https://www.qualys.com/docs/qualys-custom-vulnerability-checks-user-guide.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cisa.gov/news-events/cybersecurity-advisories/aa22-279a"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600">
                <a:latin typeface="Spectral"/>
                <a:ea typeface="Spectral"/>
                <a:cs typeface="Spectral"/>
                <a:sym typeface="Spectral"/>
              </a:rPr>
              <a:t>Diving into the Abyss: </a:t>
            </a:r>
            <a:endParaRPr b="1" sz="3600">
              <a:latin typeface="Spectral"/>
              <a:ea typeface="Spectral"/>
              <a:cs typeface="Spectral"/>
              <a:sym typeface="Spectral"/>
            </a:endParaRPr>
          </a:p>
          <a:p>
            <a:pPr indent="0" lvl="0" marL="0" rtl="0" algn="ctr">
              <a:spcBef>
                <a:spcPts val="0"/>
              </a:spcBef>
              <a:spcAft>
                <a:spcPts val="0"/>
              </a:spcAft>
              <a:buNone/>
            </a:pPr>
            <a:r>
              <a:rPr b="1" lang="en" sz="3600">
                <a:latin typeface="Spectral"/>
                <a:ea typeface="Spectral"/>
                <a:cs typeface="Spectral"/>
                <a:sym typeface="Spectral"/>
              </a:rPr>
              <a:t>Analyzing Vulnerability Scans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Infrastructure Scans?</a:t>
            </a:r>
            <a:endParaRPr/>
          </a:p>
          <a:p>
            <a:pPr indent="0" lvl="0" marL="0" rtl="0" algn="l">
              <a:spcBef>
                <a:spcPts val="0"/>
              </a:spcBef>
              <a:spcAft>
                <a:spcPts val="0"/>
              </a:spcAft>
              <a:buNone/>
            </a:pPr>
            <a:r>
              <a:t/>
            </a:r>
            <a:endParaRPr/>
          </a:p>
        </p:txBody>
      </p:sp>
      <p:sp>
        <p:nvSpPr>
          <p:cNvPr id="119" name="Google Shape;119;p22"/>
          <p:cNvSpPr txBox="1"/>
          <p:nvPr/>
        </p:nvSpPr>
        <p:spPr>
          <a:xfrm>
            <a:off x="311700" y="1082525"/>
            <a:ext cx="8453400" cy="3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20045" y="1082525"/>
            <a:ext cx="7311980" cy="4045150"/>
          </a:xfrm>
          <a:prstGeom prst="rect">
            <a:avLst/>
          </a:prstGeom>
          <a:noFill/>
          <a:ln>
            <a:noFill/>
          </a:ln>
        </p:spPr>
      </p:pic>
      <p:pic>
        <p:nvPicPr>
          <p:cNvPr id="121" name="Google Shape;121;p22"/>
          <p:cNvPicPr preferRelativeResize="0"/>
          <p:nvPr/>
        </p:nvPicPr>
        <p:blipFill>
          <a:blip r:embed="rId4">
            <a:alphaModFix/>
          </a:blip>
          <a:stretch>
            <a:fillRect/>
          </a:stretch>
        </p:blipFill>
        <p:spPr>
          <a:xfrm>
            <a:off x="1265125" y="1421475"/>
            <a:ext cx="6848701" cy="3210300"/>
          </a:xfrm>
          <a:prstGeom prst="rect">
            <a:avLst/>
          </a:prstGeom>
          <a:noFill/>
          <a:ln>
            <a:noFill/>
          </a:ln>
        </p:spPr>
      </p:pic>
      <p:pic>
        <p:nvPicPr>
          <p:cNvPr id="122" name="Google Shape;122;p22"/>
          <p:cNvPicPr preferRelativeResize="0"/>
          <p:nvPr/>
        </p:nvPicPr>
        <p:blipFill>
          <a:blip r:embed="rId5">
            <a:alphaModFix/>
          </a:blip>
          <a:stretch>
            <a:fillRect/>
          </a:stretch>
        </p:blipFill>
        <p:spPr>
          <a:xfrm>
            <a:off x="3536150" y="1807225"/>
            <a:ext cx="5296148" cy="332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Scanners - Just NMAP With a Wetsuit?</a:t>
            </a:r>
            <a:endParaRPr/>
          </a:p>
        </p:txBody>
      </p:sp>
      <p:pic>
        <p:nvPicPr>
          <p:cNvPr id="128" name="Google Shape;128;p23"/>
          <p:cNvPicPr preferRelativeResize="0"/>
          <p:nvPr/>
        </p:nvPicPr>
        <p:blipFill>
          <a:blip r:embed="rId3">
            <a:alphaModFix/>
          </a:blip>
          <a:stretch>
            <a:fillRect/>
          </a:stretch>
        </p:blipFill>
        <p:spPr>
          <a:xfrm>
            <a:off x="1103313" y="1017725"/>
            <a:ext cx="6937375"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Scan Process Review</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AutoNum type="arabicPeriod"/>
            </a:pPr>
            <a:r>
              <a:rPr b="1" lang="en" sz="2100">
                <a:solidFill>
                  <a:schemeClr val="dk1"/>
                </a:solidFill>
              </a:rPr>
              <a:t>Target Identification - (NMAP)</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Port Identification - (NMAP)</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Service Identification - (NMAP)</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Target Fingerprinting - (NMAP, Scanning Tool)</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Service Fingerprinting - (NMAP, Scanning Tool)</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Vulnerability Check Selection - (Scanning Tool)</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Vulnerability Check Analysis - (Scanning Tool)</a:t>
            </a:r>
            <a:endParaRPr b="1" sz="2100">
              <a:solidFill>
                <a:schemeClr val="dk1"/>
              </a:solidFill>
            </a:endParaRPr>
          </a:p>
          <a:p>
            <a:pPr indent="-361950" lvl="0" marL="457200" rtl="0" algn="l">
              <a:spcBef>
                <a:spcPts val="0"/>
              </a:spcBef>
              <a:spcAft>
                <a:spcPts val="0"/>
              </a:spcAft>
              <a:buClr>
                <a:schemeClr val="dk1"/>
              </a:buClr>
              <a:buSzPts val="2100"/>
              <a:buAutoNum type="arabicPeriod"/>
            </a:pPr>
            <a:r>
              <a:rPr b="1" lang="en" sz="2100">
                <a:solidFill>
                  <a:schemeClr val="dk1"/>
                </a:solidFill>
              </a:rPr>
              <a:t>Collect / Store - (Scanning Tool)</a:t>
            </a:r>
            <a:endParaRPr b="1" sz="2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Identification (Vulnerability Scanners)</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combination of connection requests: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ARP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ICMP echo requests (pings)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TCP packets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UDP packets</a:t>
            </a:r>
            <a:br>
              <a:rPr lang="en"/>
            </a:br>
            <a:r>
              <a:rPr lang="en"/>
              <a:t>	</a:t>
            </a:r>
            <a:br>
              <a:rPr lang="en"/>
            </a:br>
            <a:r>
              <a:rPr lang="en"/>
              <a:t>	</a:t>
            </a:r>
            <a:br>
              <a:rPr lang="en"/>
            </a:b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Identification (NMAP)</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Going beyond just PING</a:t>
            </a:r>
            <a:endParaRPr/>
          </a:p>
          <a:p>
            <a:pPr indent="-334327" lvl="0" marL="457200" rtl="0" algn="l">
              <a:spcBef>
                <a:spcPts val="0"/>
              </a:spcBef>
              <a:spcAft>
                <a:spcPts val="0"/>
              </a:spcAft>
              <a:buSzPct val="100000"/>
              <a:buChar char="-"/>
            </a:pPr>
            <a:r>
              <a:rPr lang="en"/>
              <a:t>Identifying targets varies greatly depending on purpose (</a:t>
            </a:r>
            <a:r>
              <a:rPr lang="en" sz="1600"/>
              <a:t>system admin, auditor, etc</a:t>
            </a:r>
            <a:r>
              <a:rPr lang="en"/>
              <a:t>)</a:t>
            </a:r>
            <a:endParaRPr/>
          </a:p>
          <a:p>
            <a:pPr indent="-310832" lvl="1" marL="914400" rtl="0" algn="l">
              <a:spcBef>
                <a:spcPts val="0"/>
              </a:spcBef>
              <a:spcAft>
                <a:spcPts val="0"/>
              </a:spcAft>
              <a:buSzPct val="100000"/>
              <a:buChar char="-"/>
            </a:pPr>
            <a:r>
              <a:rPr lang="en"/>
              <a:t>NMAP is extremely flexible and allows for multiple ways of scanning</a:t>
            </a:r>
            <a:endParaRPr/>
          </a:p>
          <a:p>
            <a:pPr indent="0" lvl="0" marL="0" rtl="0" algn="l">
              <a:spcBef>
                <a:spcPts val="1200"/>
              </a:spcBef>
              <a:spcAft>
                <a:spcPts val="0"/>
              </a:spcAft>
              <a:buNone/>
            </a:pPr>
            <a:r>
              <a:rPr lang="en"/>
              <a:t>- By default, if no host discovery options are given, nmap sends:</a:t>
            </a:r>
            <a:br>
              <a:rPr lang="en"/>
            </a:br>
            <a:r>
              <a:rPr lang="en"/>
              <a:t>	-  an ICMP echo request </a:t>
            </a:r>
            <a:br>
              <a:rPr lang="en"/>
            </a:br>
            <a:r>
              <a:rPr lang="en"/>
              <a:t>	- a TCP SYN packet to port 443 </a:t>
            </a:r>
            <a:br>
              <a:rPr lang="en"/>
            </a:br>
            <a:r>
              <a:rPr lang="en"/>
              <a:t>	- a TCP ACK packet to port 80 </a:t>
            </a:r>
            <a:br>
              <a:rPr lang="en"/>
            </a:br>
            <a:r>
              <a:rPr lang="en"/>
              <a:t>	- an ICMP timestamp request</a:t>
            </a:r>
            <a:br>
              <a:rPr lang="en"/>
            </a:br>
            <a:r>
              <a:rPr lang="en"/>
              <a:t>	- For IPv6, the ICMP timestamp request is omitted</a:t>
            </a:r>
            <a:endParaRPr/>
          </a:p>
          <a:p>
            <a:pPr indent="0" lvl="0" marL="0" rtl="0" algn="l">
              <a:spcBef>
                <a:spcPts val="1200"/>
              </a:spcBef>
              <a:spcAft>
                <a:spcPts val="1200"/>
              </a:spcAft>
              <a:buNone/>
            </a:pPr>
            <a:r>
              <a:rPr lang="en"/>
              <a:t>- The flags -sn (</a:t>
            </a:r>
            <a:r>
              <a:rPr lang="en" sz="1600"/>
              <a:t>no port scan, just host discovery</a:t>
            </a:r>
            <a:r>
              <a:rPr lang="en"/>
              <a:t>) and -Pn (</a:t>
            </a:r>
            <a:r>
              <a:rPr lang="en" sz="1600"/>
              <a:t>no ping, assume host is up</a:t>
            </a:r>
            <a:r>
              <a:rPr lang="en"/>
              <a:t>) can also be used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Identification - Tenable Default Settings</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four types of ping methods that Tenable uses are ARP, ICMP, TCP, and UDP</a:t>
            </a:r>
            <a:endParaRPr/>
          </a:p>
          <a:p>
            <a:pPr indent="-342900" lvl="0" marL="457200" rtl="0" algn="l">
              <a:spcBef>
                <a:spcPts val="0"/>
              </a:spcBef>
              <a:spcAft>
                <a:spcPts val="0"/>
              </a:spcAft>
              <a:buSzPts val="1800"/>
              <a:buChar char="-"/>
            </a:pPr>
            <a:r>
              <a:rPr lang="en"/>
              <a:t>These are ran in the following descending order</a:t>
            </a:r>
            <a:endParaRPr/>
          </a:p>
          <a:p>
            <a:pPr indent="-317500" lvl="1" marL="914400" rtl="0" algn="l">
              <a:spcBef>
                <a:spcPts val="0"/>
              </a:spcBef>
              <a:spcAft>
                <a:spcPts val="0"/>
              </a:spcAft>
              <a:buSzPts val="1400"/>
              <a:buChar char="-"/>
            </a:pPr>
            <a:r>
              <a:rPr lang="en"/>
              <a:t>ARP (only when a scanner is on the same subnet as the target)</a:t>
            </a:r>
            <a:endParaRPr/>
          </a:p>
          <a:p>
            <a:pPr indent="-317500" lvl="1" marL="914400" rtl="0" algn="l">
              <a:spcBef>
                <a:spcPts val="0"/>
              </a:spcBef>
              <a:spcAft>
                <a:spcPts val="0"/>
              </a:spcAft>
              <a:buSzPts val="1400"/>
              <a:buChar char="-"/>
            </a:pPr>
            <a:r>
              <a:rPr lang="en"/>
              <a:t>ICMP</a:t>
            </a:r>
            <a:endParaRPr/>
          </a:p>
          <a:p>
            <a:pPr indent="-317500" lvl="1" marL="914400" rtl="0" algn="l">
              <a:spcBef>
                <a:spcPts val="0"/>
              </a:spcBef>
              <a:spcAft>
                <a:spcPts val="0"/>
              </a:spcAft>
              <a:buSzPts val="1400"/>
              <a:buChar char="-"/>
            </a:pPr>
            <a:r>
              <a:rPr lang="en"/>
              <a:t>TCP</a:t>
            </a:r>
            <a:endParaRPr/>
          </a:p>
          <a:p>
            <a:pPr indent="-317500" lvl="1" marL="914400" rtl="0" algn="l">
              <a:spcBef>
                <a:spcPts val="0"/>
              </a:spcBef>
              <a:spcAft>
                <a:spcPts val="0"/>
              </a:spcAft>
              <a:buSzPts val="1400"/>
              <a:buChar char="-"/>
            </a:pPr>
            <a:r>
              <a:rPr lang="en"/>
              <a:t>UDP (if enabled in the scan)</a:t>
            </a:r>
            <a:endParaRPr/>
          </a:p>
          <a:p>
            <a:pPr indent="0" lvl="0" marL="0" rtl="0" algn="l">
              <a:spcBef>
                <a:spcPts val="1200"/>
              </a:spcBef>
              <a:spcAft>
                <a:spcPts val="0"/>
              </a:spcAft>
              <a:buNone/>
            </a:pPr>
            <a:r>
              <a:rPr lang="en"/>
              <a:t>- Scans only use the highest enabled ping method in the hierarchy</a:t>
            </a:r>
            <a:br>
              <a:rPr lang="en"/>
            </a:br>
            <a:r>
              <a:rPr lang="en"/>
              <a:t>	- If the ARP scan is enabled, the ICMP and TCP scan will not run even if selected</a:t>
            </a:r>
            <a:endParaRPr/>
          </a:p>
          <a:p>
            <a:pPr indent="0" lvl="0" marL="0" rtl="0" algn="l">
              <a:spcBef>
                <a:spcPts val="1200"/>
              </a:spcBef>
              <a:spcAft>
                <a:spcPts val="1200"/>
              </a:spcAft>
              <a:buNone/>
            </a:pPr>
            <a:r>
              <a:rPr lang="en"/>
              <a:t>- As a default, if a host does not respond to a ping, it will not be scanned and the scan will end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REVIEW FOR TARGET IDENTIFICATION</a:t>
            </a:r>
            <a:endParaRPr/>
          </a:p>
        </p:txBody>
      </p:sp>
      <p:pic>
        <p:nvPicPr>
          <p:cNvPr id="158" name="Google Shape;158;p28"/>
          <p:cNvPicPr preferRelativeResize="0"/>
          <p:nvPr/>
        </p:nvPicPr>
        <p:blipFill>
          <a:blip r:embed="rId3">
            <a:alphaModFix/>
          </a:blip>
          <a:stretch>
            <a:fillRect/>
          </a:stretch>
        </p:blipFill>
        <p:spPr>
          <a:xfrm>
            <a:off x="76200" y="1560325"/>
            <a:ext cx="8991599" cy="20228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Port Identification (NMAP)</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 its simplest form, nmap will scan for 1,000 TCP ports</a:t>
            </a:r>
            <a:br>
              <a:rPr lang="en"/>
            </a:br>
            <a:r>
              <a:rPr lang="en" sz="1500"/>
              <a:t>	nmap [TARGET]</a:t>
            </a:r>
            <a:r>
              <a:rPr lang="en"/>
              <a:t> </a:t>
            </a:r>
            <a:endParaRPr/>
          </a:p>
          <a:p>
            <a:pPr indent="-342900" lvl="0" marL="457200" rtl="0" algn="l">
              <a:spcBef>
                <a:spcPts val="0"/>
              </a:spcBef>
              <a:spcAft>
                <a:spcPts val="0"/>
              </a:spcAft>
              <a:buSzPts val="1800"/>
              <a:buChar char="-"/>
            </a:pPr>
            <a:r>
              <a:rPr lang="en"/>
              <a:t>Nmap divides ports into six states</a:t>
            </a:r>
            <a:endParaRPr/>
          </a:p>
          <a:p>
            <a:pPr indent="-317500" lvl="1" marL="914400" rtl="0" algn="l">
              <a:spcBef>
                <a:spcPts val="0"/>
              </a:spcBef>
              <a:spcAft>
                <a:spcPts val="0"/>
              </a:spcAft>
              <a:buSzPts val="1400"/>
              <a:buChar char="-"/>
            </a:pPr>
            <a:r>
              <a:rPr lang="en"/>
              <a:t>open</a:t>
            </a:r>
            <a:endParaRPr/>
          </a:p>
          <a:p>
            <a:pPr indent="-317500" lvl="1" marL="914400" rtl="0" algn="l">
              <a:spcBef>
                <a:spcPts val="0"/>
              </a:spcBef>
              <a:spcAft>
                <a:spcPts val="0"/>
              </a:spcAft>
              <a:buSzPts val="1400"/>
              <a:buChar char="-"/>
            </a:pPr>
            <a:r>
              <a:rPr lang="en"/>
              <a:t>closed</a:t>
            </a:r>
            <a:endParaRPr/>
          </a:p>
          <a:p>
            <a:pPr indent="-317500" lvl="1" marL="914400" rtl="0" algn="l">
              <a:spcBef>
                <a:spcPts val="0"/>
              </a:spcBef>
              <a:spcAft>
                <a:spcPts val="0"/>
              </a:spcAft>
              <a:buSzPts val="1400"/>
              <a:buChar char="-"/>
            </a:pPr>
            <a:r>
              <a:rPr lang="en"/>
              <a:t>filtered</a:t>
            </a:r>
            <a:endParaRPr/>
          </a:p>
          <a:p>
            <a:pPr indent="-317500" lvl="1" marL="914400" rtl="0" algn="l">
              <a:spcBef>
                <a:spcPts val="0"/>
              </a:spcBef>
              <a:spcAft>
                <a:spcPts val="0"/>
              </a:spcAft>
              <a:buSzPts val="1400"/>
              <a:buChar char="-"/>
            </a:pPr>
            <a:r>
              <a:rPr lang="en"/>
              <a:t>unfiltered</a:t>
            </a:r>
            <a:endParaRPr/>
          </a:p>
          <a:p>
            <a:pPr indent="-317500" lvl="1" marL="914400" rtl="0" algn="l">
              <a:spcBef>
                <a:spcPts val="0"/>
              </a:spcBef>
              <a:spcAft>
                <a:spcPts val="0"/>
              </a:spcAft>
              <a:buSzPts val="1400"/>
              <a:buChar char="-"/>
            </a:pPr>
            <a:r>
              <a:rPr lang="en"/>
              <a:t>open | filtered</a:t>
            </a:r>
            <a:endParaRPr/>
          </a:p>
          <a:p>
            <a:pPr indent="-317500" lvl="1" marL="914400" rtl="0" algn="l">
              <a:spcBef>
                <a:spcPts val="0"/>
              </a:spcBef>
              <a:spcAft>
                <a:spcPts val="0"/>
              </a:spcAft>
              <a:buSzPts val="1400"/>
              <a:buChar char="-"/>
            </a:pPr>
            <a:r>
              <a:rPr lang="en"/>
              <a:t>closed | filtered</a:t>
            </a:r>
            <a:endParaRPr/>
          </a:p>
          <a:p>
            <a:pPr indent="0" lvl="0" marL="0" rtl="0" algn="l">
              <a:spcBef>
                <a:spcPts val="1200"/>
              </a:spcBef>
              <a:spcAft>
                <a:spcPts val="1200"/>
              </a:spcAft>
              <a:buNone/>
            </a:pPr>
            <a:r>
              <a:rPr lang="en"/>
              <a:t>- Even though nmap can be ran with general user privileges, most of the scan types are only available to privileged users.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REVIEW FOR PORT IDENTIFICATION</a:t>
            </a:r>
            <a:endParaRPr/>
          </a:p>
          <a:p>
            <a:pPr indent="0" lvl="0" marL="0" rtl="0" algn="l">
              <a:spcBef>
                <a:spcPts val="0"/>
              </a:spcBef>
              <a:spcAft>
                <a:spcPts val="0"/>
              </a:spcAft>
              <a:buNone/>
            </a:pPr>
            <a:r>
              <a:t/>
            </a:r>
            <a:endParaRPr/>
          </a:p>
        </p:txBody>
      </p:sp>
      <p:pic>
        <p:nvPicPr>
          <p:cNvPr id="170" name="Google Shape;170;p30"/>
          <p:cNvPicPr preferRelativeResize="0"/>
          <p:nvPr/>
        </p:nvPicPr>
        <p:blipFill>
          <a:blip r:embed="rId3">
            <a:alphaModFix/>
          </a:blip>
          <a:stretch>
            <a:fillRect/>
          </a:stretch>
        </p:blipFill>
        <p:spPr>
          <a:xfrm>
            <a:off x="103850" y="1357425"/>
            <a:ext cx="8936300" cy="2428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Identification (NMAP)</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Nmap uses its nmap-services database, has about 2,200 well-known services</a:t>
            </a:r>
            <a:endParaRPr/>
          </a:p>
          <a:p>
            <a:pPr indent="-342900" lvl="0" marL="457200" rtl="0" algn="l">
              <a:spcBef>
                <a:spcPts val="0"/>
              </a:spcBef>
              <a:spcAft>
                <a:spcPts val="0"/>
              </a:spcAft>
              <a:buSzPts val="1800"/>
              <a:buChar char="-"/>
            </a:pPr>
            <a:r>
              <a:rPr lang="en"/>
              <a:t>Nmap also sends service-specific probes </a:t>
            </a:r>
            <a:endParaRPr/>
          </a:p>
          <a:p>
            <a:pPr indent="-342900" lvl="0" marL="457200" rtl="0" algn="l">
              <a:spcBef>
                <a:spcPts val="0"/>
              </a:spcBef>
              <a:spcAft>
                <a:spcPts val="0"/>
              </a:spcAft>
              <a:buSzPts val="1800"/>
              <a:buChar char="-"/>
            </a:pPr>
            <a:r>
              <a:rPr lang="en"/>
              <a:t>Miscellaneous information discovered about a service is collected in the “info” field. This is displayed in the VERSION column inside parentheses following the product name and version number.</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a:t>
            </a:r>
            <a:endParaRPr/>
          </a:p>
        </p:txBody>
      </p:sp>
      <p:sp>
        <p:nvSpPr>
          <p:cNvPr id="60" name="Google Shape;60;p14"/>
          <p:cNvSpPr txBox="1"/>
          <p:nvPr/>
        </p:nvSpPr>
        <p:spPr>
          <a:xfrm>
            <a:off x="464100" y="1304875"/>
            <a:ext cx="2653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chemeClr val="dk1"/>
                </a:solidFill>
              </a:rPr>
              <a:t>Edwin Perez</a:t>
            </a:r>
            <a:endParaRPr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Avid Learner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Enjoy Traveling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CTF Player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Aspiring Pentester</a:t>
            </a:r>
            <a:endParaRPr sz="1600">
              <a:solidFill>
                <a:schemeClr val="dk1"/>
              </a:solidFill>
            </a:endParaRPr>
          </a:p>
          <a:p>
            <a:pPr indent="0" lvl="0" marL="0" rtl="0" algn="l">
              <a:lnSpc>
                <a:spcPct val="115000"/>
              </a:lnSpc>
              <a:spcBef>
                <a:spcPts val="1200"/>
              </a:spcBef>
              <a:spcAft>
                <a:spcPts val="1200"/>
              </a:spcAft>
              <a:buNone/>
            </a:pPr>
            <a:r>
              <a:t/>
            </a:r>
            <a:endParaRPr sz="1800">
              <a:solidFill>
                <a:srgbClr val="ADADAD"/>
              </a:solidFill>
            </a:endParaRPr>
          </a:p>
        </p:txBody>
      </p:sp>
      <p:pic>
        <p:nvPicPr>
          <p:cNvPr id="61" name="Google Shape;61;p14"/>
          <p:cNvPicPr preferRelativeResize="0"/>
          <p:nvPr/>
        </p:nvPicPr>
        <p:blipFill>
          <a:blip r:embed="rId3">
            <a:alphaModFix/>
          </a:blip>
          <a:stretch>
            <a:fillRect/>
          </a:stretch>
        </p:blipFill>
        <p:spPr>
          <a:xfrm>
            <a:off x="3530250" y="445025"/>
            <a:ext cx="3119602" cy="2056001"/>
          </a:xfrm>
          <a:prstGeom prst="rect">
            <a:avLst/>
          </a:prstGeom>
          <a:noFill/>
          <a:ln>
            <a:noFill/>
          </a:ln>
        </p:spPr>
      </p:pic>
      <p:pic>
        <p:nvPicPr>
          <p:cNvPr id="62" name="Google Shape;62;p14"/>
          <p:cNvPicPr preferRelativeResize="0"/>
          <p:nvPr/>
        </p:nvPicPr>
        <p:blipFill>
          <a:blip r:embed="rId4">
            <a:alphaModFix/>
          </a:blip>
          <a:stretch>
            <a:fillRect/>
          </a:stretch>
        </p:blipFill>
        <p:spPr>
          <a:xfrm>
            <a:off x="4444600" y="2471950"/>
            <a:ext cx="1388902" cy="1388902"/>
          </a:xfrm>
          <a:prstGeom prst="rect">
            <a:avLst/>
          </a:prstGeom>
          <a:noFill/>
          <a:ln>
            <a:noFill/>
          </a:ln>
        </p:spPr>
      </p:pic>
      <p:pic>
        <p:nvPicPr>
          <p:cNvPr id="63" name="Google Shape;63;p14"/>
          <p:cNvPicPr preferRelativeResize="0"/>
          <p:nvPr/>
        </p:nvPicPr>
        <p:blipFill>
          <a:blip r:embed="rId5">
            <a:alphaModFix/>
          </a:blip>
          <a:stretch>
            <a:fillRect/>
          </a:stretch>
        </p:blipFill>
        <p:spPr>
          <a:xfrm>
            <a:off x="3117300" y="2371875"/>
            <a:ext cx="1589048" cy="1589048"/>
          </a:xfrm>
          <a:prstGeom prst="rect">
            <a:avLst/>
          </a:prstGeom>
          <a:noFill/>
          <a:ln>
            <a:noFill/>
          </a:ln>
        </p:spPr>
      </p:pic>
      <p:pic>
        <p:nvPicPr>
          <p:cNvPr id="64" name="Google Shape;64;p14"/>
          <p:cNvPicPr preferRelativeResize="0"/>
          <p:nvPr/>
        </p:nvPicPr>
        <p:blipFill>
          <a:blip r:embed="rId6">
            <a:alphaModFix/>
          </a:blip>
          <a:stretch>
            <a:fillRect/>
          </a:stretch>
        </p:blipFill>
        <p:spPr>
          <a:xfrm>
            <a:off x="6649850" y="445025"/>
            <a:ext cx="1388901" cy="1848238"/>
          </a:xfrm>
          <a:prstGeom prst="rect">
            <a:avLst/>
          </a:prstGeom>
          <a:noFill/>
          <a:ln>
            <a:noFill/>
          </a:ln>
        </p:spPr>
      </p:pic>
      <p:pic>
        <p:nvPicPr>
          <p:cNvPr id="65" name="Google Shape;65;p14"/>
          <p:cNvPicPr preferRelativeResize="0"/>
          <p:nvPr/>
        </p:nvPicPr>
        <p:blipFill>
          <a:blip r:embed="rId7">
            <a:alphaModFix/>
          </a:blip>
          <a:stretch>
            <a:fillRect/>
          </a:stretch>
        </p:blipFill>
        <p:spPr>
          <a:xfrm>
            <a:off x="7062799" y="2264050"/>
            <a:ext cx="1949748" cy="2599624"/>
          </a:xfrm>
          <a:prstGeom prst="rect">
            <a:avLst/>
          </a:prstGeom>
          <a:noFill/>
          <a:ln>
            <a:noFill/>
          </a:ln>
        </p:spPr>
      </p:pic>
      <p:pic>
        <p:nvPicPr>
          <p:cNvPr id="66" name="Google Shape;66;p14"/>
          <p:cNvPicPr preferRelativeResize="0"/>
          <p:nvPr/>
        </p:nvPicPr>
        <p:blipFill>
          <a:blip r:embed="rId8">
            <a:alphaModFix/>
          </a:blip>
          <a:stretch>
            <a:fillRect/>
          </a:stretch>
        </p:blipFill>
        <p:spPr>
          <a:xfrm>
            <a:off x="5833494" y="2264051"/>
            <a:ext cx="1423476" cy="1164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Identification (Tenable)</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marR="0" rtl="0" algn="l">
              <a:lnSpc>
                <a:spcPct val="115000"/>
              </a:lnSpc>
              <a:spcBef>
                <a:spcPts val="0"/>
              </a:spcBef>
              <a:spcAft>
                <a:spcPts val="0"/>
              </a:spcAft>
              <a:buSzPts val="1800"/>
              <a:buChar char="-"/>
            </a:pPr>
            <a:r>
              <a:rPr lang="en"/>
              <a:t>P</a:t>
            </a:r>
            <a:r>
              <a:rPr lang="en"/>
              <a:t>lugin </a:t>
            </a:r>
            <a:r>
              <a:rPr lang="en">
                <a:uFill>
                  <a:noFill/>
                </a:uFill>
                <a:hlinkClick r:id="rId3"/>
              </a:rPr>
              <a:t>22964</a:t>
            </a:r>
            <a:r>
              <a:rPr lang="en"/>
              <a:t> is the main plugin used for probing open ports and analyzing the response to determine which services are running on the remote host. </a:t>
            </a:r>
            <a:endParaRPr/>
          </a:p>
          <a:p>
            <a:pPr indent="-342900" lvl="0" marL="457200" marR="0" rtl="0" algn="l">
              <a:lnSpc>
                <a:spcPct val="115000"/>
              </a:lnSpc>
              <a:spcBef>
                <a:spcPts val="0"/>
              </a:spcBef>
              <a:spcAft>
                <a:spcPts val="0"/>
              </a:spcAft>
              <a:buSzPts val="1800"/>
              <a:buChar char="-"/>
            </a:pPr>
            <a:r>
              <a:rPr lang="en"/>
              <a:t>Following, the scanner probes for specific protocols and their versions. These include HTTP (</a:t>
            </a:r>
            <a:r>
              <a:rPr lang="en">
                <a:uFill>
                  <a:noFill/>
                </a:uFill>
                <a:hlinkClick r:id="rId4"/>
              </a:rPr>
              <a:t>10582</a:t>
            </a:r>
            <a:r>
              <a:rPr lang="en"/>
              <a:t>, </a:t>
            </a:r>
            <a:r>
              <a:rPr lang="en">
                <a:uFill>
                  <a:noFill/>
                </a:uFill>
                <a:hlinkClick r:id="rId5"/>
              </a:rPr>
              <a:t>10107</a:t>
            </a:r>
            <a:r>
              <a:rPr lang="en"/>
              <a:t>), SSL / TLS (</a:t>
            </a:r>
            <a:r>
              <a:rPr lang="en">
                <a:uFill>
                  <a:noFill/>
                </a:uFill>
                <a:hlinkClick r:id="rId6"/>
              </a:rPr>
              <a:t>21643</a:t>
            </a:r>
            <a:r>
              <a:rPr lang="en"/>
              <a:t>), SSH (</a:t>
            </a:r>
            <a:r>
              <a:rPr lang="en">
                <a:uFill>
                  <a:noFill/>
                </a:uFill>
                <a:hlinkClick r:id="rId7"/>
              </a:rPr>
              <a:t>10267</a:t>
            </a:r>
            <a:r>
              <a:rPr lang="en"/>
              <a:t>), Telnet (</a:t>
            </a:r>
            <a:r>
              <a:rPr lang="en">
                <a:uFill>
                  <a:noFill/>
                </a:uFill>
                <a:hlinkClick r:id="rId8"/>
              </a:rPr>
              <a:t>10280</a:t>
            </a:r>
            <a:r>
              <a:rPr lang="en"/>
              <a:t>), SMB (</a:t>
            </a:r>
            <a:r>
              <a:rPr lang="en">
                <a:uFill>
                  <a:noFill/>
                </a:uFill>
                <a:hlinkClick r:id="rId9"/>
              </a:rPr>
              <a:t>10394</a:t>
            </a:r>
            <a:r>
              <a:rPr lang="en"/>
              <a:t>, </a:t>
            </a:r>
            <a:r>
              <a:rPr lang="en">
                <a:uFill>
                  <a:noFill/>
                </a:uFill>
                <a:hlinkClick r:id="rId10"/>
              </a:rPr>
              <a:t>10150</a:t>
            </a:r>
            <a:r>
              <a:rPr lang="en"/>
              <a:t>), SNMP (</a:t>
            </a:r>
            <a:r>
              <a:rPr lang="en">
                <a:uFill>
                  <a:noFill/>
                </a:uFill>
                <a:hlinkClick r:id="rId11"/>
              </a:rPr>
              <a:t>40448</a:t>
            </a:r>
            <a:r>
              <a:rPr lang="en"/>
              <a:t>) and SMTP (</a:t>
            </a:r>
            <a:r>
              <a:rPr lang="en">
                <a:uFill>
                  <a:noFill/>
                </a:uFill>
                <a:hlinkClick r:id="rId12"/>
              </a:rPr>
              <a:t>10263</a:t>
            </a:r>
            <a:r>
              <a:rPr lang="en"/>
              <a:t>)</a:t>
            </a:r>
            <a:r>
              <a:rPr lang="en"/>
              <a:t> a</a:t>
            </a:r>
            <a:r>
              <a:rPr lang="en"/>
              <a:t>mong many others. </a:t>
            </a:r>
            <a:endParaRPr/>
          </a:p>
          <a:p>
            <a:pPr indent="-342900" lvl="0" marL="457200" marR="0" rtl="0" algn="l">
              <a:lnSpc>
                <a:spcPct val="115000"/>
              </a:lnSpc>
              <a:spcBef>
                <a:spcPts val="0"/>
              </a:spcBef>
              <a:spcAft>
                <a:spcPts val="0"/>
              </a:spcAft>
              <a:buSzPts val="1800"/>
              <a:buChar char="-"/>
            </a:pPr>
            <a:r>
              <a:rPr lang="en"/>
              <a:t>Note that there are a couple of special cases here: part of the SMB and SSH probing takes place right after ping host, as these two protocols can be used for credentialed scans (and having these will enable local port scanning).</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REVIEW FOR SERVICE IDENTIFICATION</a:t>
            </a:r>
            <a:endParaRPr/>
          </a:p>
        </p:txBody>
      </p:sp>
      <p:pic>
        <p:nvPicPr>
          <p:cNvPr id="188" name="Google Shape;188;p33"/>
          <p:cNvPicPr preferRelativeResize="0"/>
          <p:nvPr/>
        </p:nvPicPr>
        <p:blipFill>
          <a:blip r:embed="rId3">
            <a:alphaModFix/>
          </a:blip>
          <a:stretch>
            <a:fillRect/>
          </a:stretch>
        </p:blipFill>
        <p:spPr>
          <a:xfrm>
            <a:off x="126150" y="1708938"/>
            <a:ext cx="8839199" cy="172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Target Fingerprinting (NMAP)</a:t>
            </a:r>
            <a:endParaRPr/>
          </a:p>
        </p:txBody>
      </p:sp>
      <p:sp>
        <p:nvSpPr>
          <p:cNvPr id="194" name="Google Shape;19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Examining TCP/UDP/IP packets responses</a:t>
            </a:r>
            <a:endParaRPr/>
          </a:p>
          <a:p>
            <a:pPr indent="-342900" lvl="0" marL="457200" rtl="0" algn="l">
              <a:spcBef>
                <a:spcPts val="0"/>
              </a:spcBef>
              <a:spcAft>
                <a:spcPts val="0"/>
              </a:spcAft>
              <a:buSzPts val="1800"/>
              <a:buChar char="●"/>
            </a:pPr>
            <a:r>
              <a:rPr lang="en"/>
              <a:t>TCP ISN sampling</a:t>
            </a:r>
            <a:endParaRPr/>
          </a:p>
          <a:p>
            <a:pPr indent="-317500" lvl="1" marL="914400" rtl="0" algn="l">
              <a:spcBef>
                <a:spcPts val="0"/>
              </a:spcBef>
              <a:spcAft>
                <a:spcPts val="0"/>
              </a:spcAft>
              <a:buSzPts val="1400"/>
              <a:buChar char="○"/>
            </a:pPr>
            <a:r>
              <a:rPr lang="en"/>
              <a:t>find patterns in the initial sequence numbers chosen by TCP implementations when responding to a connection request</a:t>
            </a:r>
            <a:endParaRPr/>
          </a:p>
          <a:p>
            <a:pPr indent="-342900" lvl="0" marL="457200" rtl="0" algn="l">
              <a:spcBef>
                <a:spcPts val="0"/>
              </a:spcBef>
              <a:spcAft>
                <a:spcPts val="0"/>
              </a:spcAft>
              <a:buSzPts val="1800"/>
              <a:buChar char="●"/>
            </a:pPr>
            <a:r>
              <a:rPr lang="en"/>
              <a:t>TCP options support and ordering</a:t>
            </a:r>
            <a:endParaRPr/>
          </a:p>
          <a:p>
            <a:pPr indent="-342900" lvl="0" marL="457200" rtl="0" algn="l">
              <a:spcBef>
                <a:spcPts val="0"/>
              </a:spcBef>
              <a:spcAft>
                <a:spcPts val="0"/>
              </a:spcAft>
              <a:buSzPts val="1800"/>
              <a:buChar char="●"/>
            </a:pPr>
            <a:r>
              <a:rPr lang="en"/>
              <a:t>IP ID sampling</a:t>
            </a:r>
            <a:endParaRPr/>
          </a:p>
          <a:p>
            <a:pPr indent="-317500" lvl="1" marL="914400" rtl="0" algn="l">
              <a:spcBef>
                <a:spcPts val="0"/>
              </a:spcBef>
              <a:spcAft>
                <a:spcPts val="0"/>
              </a:spcAft>
              <a:buSzPts val="1400"/>
              <a:buChar char="○"/>
            </a:pPr>
            <a:r>
              <a:rPr lang="en"/>
              <a:t>Most operating systems increment a system-wide IPID value for each packet they send.  </a:t>
            </a:r>
            <a:endParaRPr/>
          </a:p>
          <a:p>
            <a:pPr indent="-317500" lvl="1" marL="914400" rtl="0" algn="l">
              <a:spcBef>
                <a:spcPts val="0"/>
              </a:spcBef>
              <a:spcAft>
                <a:spcPts val="0"/>
              </a:spcAft>
              <a:buSzPts val="1400"/>
              <a:buChar char="○"/>
            </a:pPr>
            <a:r>
              <a:rPr lang="en"/>
              <a:t>OpenBSD - uses a random IPID</a:t>
            </a:r>
            <a:endParaRPr/>
          </a:p>
          <a:p>
            <a:pPr indent="-317500" lvl="1" marL="914400" rtl="0" algn="l">
              <a:spcBef>
                <a:spcPts val="0"/>
              </a:spcBef>
              <a:spcAft>
                <a:spcPts val="0"/>
              </a:spcAft>
              <a:buSzPts val="1400"/>
              <a:buChar char="○"/>
            </a:pPr>
            <a:r>
              <a:rPr lang="en"/>
              <a:t>Linux uses an IPID of 0 in many cases where the "Don't Fragment" bit is not set  </a:t>
            </a:r>
            <a:endParaRPr/>
          </a:p>
          <a:p>
            <a:pPr indent="-317500" lvl="1" marL="914400" rtl="0" algn="l">
              <a:spcBef>
                <a:spcPts val="0"/>
              </a:spcBef>
              <a:spcAft>
                <a:spcPts val="0"/>
              </a:spcAft>
              <a:buSzPts val="1400"/>
              <a:buChar char="○"/>
            </a:pPr>
            <a:r>
              <a:rPr lang="en"/>
              <a:t>Windows increments the IPID by 256 for each packet</a:t>
            </a:r>
            <a:endParaRPr/>
          </a:p>
          <a:p>
            <a:pPr indent="-342900" lvl="0" marL="457200" rtl="0" algn="l">
              <a:spcBef>
                <a:spcPts val="0"/>
              </a:spcBef>
              <a:spcAft>
                <a:spcPts val="0"/>
              </a:spcAft>
              <a:buSzPts val="1800"/>
              <a:buChar char="●"/>
            </a:pPr>
            <a:r>
              <a:rPr lang="en"/>
              <a:t>Window Size Check</a:t>
            </a:r>
            <a:endParaRPr/>
          </a:p>
          <a:p>
            <a:pPr indent="-317500" lvl="1" marL="914400" rtl="0" algn="l">
              <a:spcBef>
                <a:spcPts val="0"/>
              </a:spcBef>
              <a:spcAft>
                <a:spcPts val="0"/>
              </a:spcAft>
              <a:buSzPts val="1400"/>
              <a:buChar char="○"/>
            </a:pPr>
            <a:r>
              <a:rPr lang="en"/>
              <a:t>window size on returned packets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Target Fingerprinting (NMAP)</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marR="0" rtl="0" algn="l">
              <a:lnSpc>
                <a:spcPct val="115000"/>
              </a:lnSpc>
              <a:spcBef>
                <a:spcPts val="0"/>
              </a:spcBef>
              <a:spcAft>
                <a:spcPts val="0"/>
              </a:spcAft>
              <a:buSzPct val="100000"/>
              <a:buChar char="-"/>
            </a:pPr>
            <a:r>
              <a:rPr lang="en"/>
              <a:t>OS detection is more effective if at least one open and one closed TCP port are found. </a:t>
            </a:r>
            <a:endParaRPr/>
          </a:p>
          <a:p>
            <a:pPr indent="-317182" lvl="0" marL="457200" marR="0" rtl="0" algn="l">
              <a:lnSpc>
                <a:spcPct val="115000"/>
              </a:lnSpc>
              <a:spcBef>
                <a:spcPts val="0"/>
              </a:spcBef>
              <a:spcAft>
                <a:spcPts val="0"/>
              </a:spcAft>
              <a:buSzPct val="100000"/>
              <a:buChar char="-"/>
            </a:pPr>
            <a:r>
              <a:rPr lang="en"/>
              <a:t>With the --osscan-limit option and Nmap will not even try OS detection against hosts which do not meet this criteria. </a:t>
            </a:r>
            <a:endParaRPr/>
          </a:p>
          <a:p>
            <a:pPr indent="-317182" lvl="0" marL="457200" marR="0" rtl="0" algn="l">
              <a:lnSpc>
                <a:spcPct val="115000"/>
              </a:lnSpc>
              <a:spcBef>
                <a:spcPts val="0"/>
              </a:spcBef>
              <a:spcAft>
                <a:spcPts val="0"/>
              </a:spcAft>
              <a:buSzPct val="100000"/>
              <a:buChar char="-"/>
            </a:pPr>
            <a:r>
              <a:rPr lang="en"/>
              <a:t>This can save substantial time, particularly on -Pn scans against many hosts. You still need to enable OS detection with -O (or -A) for the --osscan-limit option to have any effect.</a:t>
            </a:r>
            <a:endParaRPr/>
          </a:p>
          <a:p>
            <a:pPr indent="-317182" lvl="0" marL="457200" marR="0" rtl="0" algn="l">
              <a:lnSpc>
                <a:spcPct val="115000"/>
              </a:lnSpc>
              <a:spcBef>
                <a:spcPts val="0"/>
              </a:spcBef>
              <a:spcAft>
                <a:spcPts val="0"/>
              </a:spcAft>
              <a:buSzPct val="100000"/>
              <a:buChar char="-"/>
            </a:pPr>
            <a:r>
              <a:rPr lang="en"/>
              <a:t>If you specify the --osscan-guess option or the equivalent --fuzzy option, Nmap will guess more aggressively. Nmap still tells you when an imperfect match is found and display its confidence level percentage for each guess.</a:t>
            </a:r>
            <a:endParaRPr/>
          </a:p>
          <a:p>
            <a:pPr indent="-317182" lvl="0" marL="457200" marR="0" rtl="0" algn="l">
              <a:lnSpc>
                <a:spcPct val="115000"/>
              </a:lnSpc>
              <a:spcBef>
                <a:spcPts val="0"/>
              </a:spcBef>
              <a:spcAft>
                <a:spcPts val="0"/>
              </a:spcAft>
              <a:buSzPct val="100000"/>
              <a:buChar char="-"/>
            </a:pPr>
            <a:r>
              <a:rPr lang="en"/>
              <a:t>When Nmap performs OS detection against a target and fails to find a perfect match, it usually repeats the attempt. </a:t>
            </a:r>
            <a:endParaRPr/>
          </a:p>
          <a:p>
            <a:pPr indent="-317182" lvl="0" marL="457200" marR="0" rtl="0" algn="l">
              <a:lnSpc>
                <a:spcPct val="115000"/>
              </a:lnSpc>
              <a:spcBef>
                <a:spcPts val="0"/>
              </a:spcBef>
              <a:spcAft>
                <a:spcPts val="0"/>
              </a:spcAft>
              <a:buSzPct val="100000"/>
              <a:buChar char="-"/>
            </a:pPr>
            <a:r>
              <a:rPr lang="en"/>
              <a:t>By default, Nmap tries five times if conditions are favorable for OS fingerprint submission, and twice when conditions are not so good. </a:t>
            </a:r>
            <a:endParaRPr/>
          </a:p>
          <a:p>
            <a:pPr indent="-317182" lvl="0" marL="457200" marR="0" rtl="0" algn="l">
              <a:lnSpc>
                <a:spcPct val="115000"/>
              </a:lnSpc>
              <a:spcBef>
                <a:spcPts val="0"/>
              </a:spcBef>
              <a:spcAft>
                <a:spcPts val="0"/>
              </a:spcAft>
              <a:buSzPct val="100000"/>
              <a:buChar char="-"/>
            </a:pPr>
            <a:r>
              <a:rPr lang="en"/>
              <a:t>The --max-os-tries option lets you change this maximum number of OS detection tries. Lowering it (usually to 1) speeds Nmap up, though you miss out on retries which could potentially identify the 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Target Fingerprinting (Scanning Tool)</a:t>
            </a:r>
            <a:endParaRPr/>
          </a:p>
        </p:txBody>
      </p:sp>
      <p:sp>
        <p:nvSpPr>
          <p:cNvPr id="206" name="Google Shape;20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TCP/IP checks - not as reliable</a:t>
            </a:r>
            <a:endParaRPr/>
          </a:p>
          <a:p>
            <a:pPr indent="-317500" lvl="1" marL="914400" rtl="0" algn="l">
              <a:spcBef>
                <a:spcPts val="0"/>
              </a:spcBef>
              <a:spcAft>
                <a:spcPts val="0"/>
              </a:spcAft>
              <a:buSzPts val="1400"/>
              <a:buChar char="○"/>
            </a:pPr>
            <a:r>
              <a:rPr lang="en"/>
              <a:t>OS guesses might be wrong and less of a chance of guessing the OS version correctly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Other checks include: Banner grabs, Script injection,  Analysis of SSL certificates, Queries of the protocols implemented on the host (Telnet, SinFP, etc), Structured ICMP pings, HTTP requests, Registry queries, Responses from authentication techniques (SMB, SSH,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Target Fingerprinting (Scanning Tool)</a:t>
            </a:r>
            <a:endParaRPr/>
          </a:p>
        </p:txBody>
      </p:sp>
      <p:sp>
        <p:nvSpPr>
          <p:cNvPr id="212" name="Google Shape;21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Tenable Plugin 11936</a:t>
            </a:r>
            <a:endParaRPr/>
          </a:p>
          <a:p>
            <a:pPr indent="-317500" lvl="1" marL="914400" rtl="0" algn="l">
              <a:spcBef>
                <a:spcPts val="0"/>
              </a:spcBef>
              <a:spcAft>
                <a:spcPts val="0"/>
              </a:spcAft>
              <a:buSzPts val="1400"/>
              <a:buChar char="○"/>
            </a:pPr>
            <a:r>
              <a:rPr lang="en"/>
              <a:t>Various fingerprinting plugins give data back to this plugin and an overall score is compiled</a:t>
            </a:r>
            <a:endParaRPr/>
          </a:p>
          <a:p>
            <a:pPr indent="-317500" lvl="1" marL="914400" rtl="0" algn="l">
              <a:spcBef>
                <a:spcPts val="0"/>
              </a:spcBef>
              <a:spcAft>
                <a:spcPts val="0"/>
              </a:spcAft>
              <a:buSzPts val="1400"/>
              <a:buChar char="○"/>
            </a:pPr>
            <a:r>
              <a:rPr lang="en"/>
              <a:t>Some of the fingerprint methods include: FTP, HTTP, LDAP, RDP, SMTP, SNMP, SSH and more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It relies more on credential scans</a:t>
            </a:r>
            <a:endParaRPr/>
          </a:p>
          <a:p>
            <a:pPr indent="-317500" lvl="1" marL="914400" rtl="0" algn="l">
              <a:spcBef>
                <a:spcPts val="0"/>
              </a:spcBef>
              <a:spcAft>
                <a:spcPts val="0"/>
              </a:spcAft>
              <a:buSzPts val="1400"/>
              <a:buChar char="○"/>
            </a:pPr>
            <a:r>
              <a:rPr lang="en"/>
              <a:t>OS fingerprints with higher confidence level percentages are based on querying the system after authentication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REVIEW SYSTEM FINGERPRINT</a:t>
            </a:r>
            <a:endParaRPr/>
          </a:p>
        </p:txBody>
      </p:sp>
      <p:pic>
        <p:nvPicPr>
          <p:cNvPr id="218" name="Google Shape;218;p38"/>
          <p:cNvPicPr preferRelativeResize="0"/>
          <p:nvPr/>
        </p:nvPicPr>
        <p:blipFill>
          <a:blip r:embed="rId3">
            <a:alphaModFix/>
          </a:blip>
          <a:stretch>
            <a:fillRect/>
          </a:stretch>
        </p:blipFill>
        <p:spPr>
          <a:xfrm>
            <a:off x="42887" y="1017725"/>
            <a:ext cx="9058223" cy="3735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Verbose Logging</a:t>
            </a:r>
            <a:endParaRPr/>
          </a:p>
        </p:txBody>
      </p:sp>
      <p:pic>
        <p:nvPicPr>
          <p:cNvPr id="224" name="Google Shape;224;p39"/>
          <p:cNvPicPr preferRelativeResize="0"/>
          <p:nvPr/>
        </p:nvPicPr>
        <p:blipFill>
          <a:blip r:embed="rId3">
            <a:alphaModFix/>
          </a:blip>
          <a:stretch>
            <a:fillRect/>
          </a:stretch>
        </p:blipFill>
        <p:spPr>
          <a:xfrm>
            <a:off x="2314575" y="1120325"/>
            <a:ext cx="4514850" cy="377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Overall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0" name="Google Shape;23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Easiest way to understand what checks are being ran in a particular scan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It is pretty verbose (in the magnitude of a few 100k lines per scan for a basic scan)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Recommended to only use </a:t>
            </a:r>
            <a:r>
              <a:rPr b="1" lang="en" sz="2600" u="sng"/>
              <a:t>as needed</a:t>
            </a:r>
            <a:endParaRPr b="1" sz="26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logs live? - Nessus</a:t>
            </a:r>
            <a:endParaRPr/>
          </a:p>
          <a:p>
            <a:pPr indent="0" lvl="0" marL="0" rtl="0" algn="l">
              <a:spcBef>
                <a:spcPts val="0"/>
              </a:spcBef>
              <a:spcAft>
                <a:spcPts val="0"/>
              </a:spcAft>
              <a:buNone/>
            </a:pPr>
            <a:r>
              <a:t/>
            </a:r>
            <a:endParaRPr/>
          </a:p>
        </p:txBody>
      </p:sp>
      <p:sp>
        <p:nvSpPr>
          <p:cNvPr id="236" name="Google Shape;23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nessusd.messages file can be found in these directories</a:t>
            </a:r>
            <a:endParaRPr/>
          </a:p>
          <a:p>
            <a:pPr indent="457200" lvl="0" marL="0" rtl="0" algn="l">
              <a:spcBef>
                <a:spcPts val="900"/>
              </a:spcBef>
              <a:spcAft>
                <a:spcPts val="0"/>
              </a:spcAft>
              <a:buNone/>
            </a:pPr>
            <a:r>
              <a:rPr lang="en"/>
              <a:t>Windows</a:t>
            </a:r>
            <a:br>
              <a:rPr lang="en"/>
            </a:br>
            <a:r>
              <a:rPr lang="en"/>
              <a:t>		C:\ProgramData\Tenable\Nessus\nessus\logs\nessusd.messages</a:t>
            </a:r>
            <a:br>
              <a:rPr lang="en"/>
            </a:br>
            <a:br>
              <a:rPr lang="en"/>
            </a:br>
            <a:r>
              <a:rPr lang="en"/>
              <a:t>	Linu</a:t>
            </a:r>
            <a:r>
              <a:rPr lang="en" sz="1800"/>
              <a:t>x</a:t>
            </a:r>
            <a:br>
              <a:rPr lang="en" sz="1800"/>
            </a:br>
            <a:r>
              <a:rPr lang="en" sz="1800"/>
              <a:t>		/opt/nessus/var/nessus/logs/nessusd.messages</a:t>
            </a:r>
            <a:br>
              <a:rPr lang="en"/>
            </a:br>
            <a:endParaRPr/>
          </a:p>
          <a:p>
            <a:pPr indent="457200" lvl="0" marL="0" rtl="0" algn="l">
              <a:spcBef>
                <a:spcPts val="900"/>
              </a:spcBef>
              <a:spcAft>
                <a:spcPts val="900"/>
              </a:spcAft>
              <a:buNone/>
            </a:pPr>
            <a:r>
              <a:rPr lang="en" sz="1800"/>
              <a:t>MacOS</a:t>
            </a:r>
            <a:br>
              <a:rPr lang="en" sz="1800"/>
            </a:br>
            <a:r>
              <a:rPr lang="en" sz="1800"/>
              <a:t>		/Library/Nessus/run/var/nessus/logs/nessusd.messages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this presentation online</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u="sng">
                <a:solidFill>
                  <a:schemeClr val="hlink"/>
                </a:solidFill>
                <a:hlinkClick r:id="rId3"/>
              </a:rPr>
              <a:t>https://github.com/RabbitHoleAdventurer/Presentations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3" name="Google Shape;73;p15"/>
          <p:cNvPicPr preferRelativeResize="0"/>
          <p:nvPr/>
        </p:nvPicPr>
        <p:blipFill>
          <a:blip r:embed="rId4">
            <a:alphaModFix/>
          </a:blip>
          <a:stretch>
            <a:fillRect/>
          </a:stretch>
        </p:blipFill>
        <p:spPr>
          <a:xfrm>
            <a:off x="5785350" y="1053925"/>
            <a:ext cx="3046950" cy="3035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logs live? - Nexpose</a:t>
            </a:r>
            <a:endParaRPr/>
          </a:p>
          <a:p>
            <a:pPr indent="0" lvl="0" marL="0" rtl="0" algn="l">
              <a:spcBef>
                <a:spcPts val="0"/>
              </a:spcBef>
              <a:spcAft>
                <a:spcPts val="0"/>
              </a:spcAft>
              <a:buNone/>
            </a:pPr>
            <a:r>
              <a:t/>
            </a:r>
            <a:endParaRPr/>
          </a:p>
        </p:txBody>
      </p:sp>
      <p:pic>
        <p:nvPicPr>
          <p:cNvPr id="242" name="Google Shape;242;p42"/>
          <p:cNvPicPr preferRelativeResize="0"/>
          <p:nvPr/>
        </p:nvPicPr>
        <p:blipFill>
          <a:blip r:embed="rId3">
            <a:alphaModFix/>
          </a:blip>
          <a:stretch>
            <a:fillRect/>
          </a:stretch>
        </p:blipFill>
        <p:spPr>
          <a:xfrm>
            <a:off x="1718863" y="1654550"/>
            <a:ext cx="5706275" cy="127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logs live? - Qualys</a:t>
            </a:r>
            <a:endParaRPr/>
          </a:p>
        </p:txBody>
      </p:sp>
      <p:sp>
        <p:nvSpPr>
          <p:cNvPr id="248" name="Google Shape;24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2222"/>
              </a:lnSpc>
              <a:spcBef>
                <a:spcPts val="2400"/>
              </a:spcBef>
              <a:spcAft>
                <a:spcPts val="0"/>
              </a:spcAft>
              <a:buNone/>
            </a:pPr>
            <a:r>
              <a:rPr lang="en"/>
              <a:t>Windows Agent</a:t>
            </a:r>
            <a:endParaRPr sz="1100">
              <a:solidFill>
                <a:srgbClr val="666666"/>
              </a:solidFill>
              <a:highlight>
                <a:srgbClr val="FFFFFF"/>
              </a:highlight>
              <a:latin typeface="Arial"/>
              <a:ea typeface="Arial"/>
              <a:cs typeface="Arial"/>
              <a:sym typeface="Arial"/>
            </a:endParaRPr>
          </a:p>
          <a:p>
            <a:pPr indent="0" lvl="0" marL="0" rtl="0" algn="l">
              <a:lnSpc>
                <a:spcPct val="122727"/>
              </a:lnSpc>
              <a:spcBef>
                <a:spcPts val="400"/>
              </a:spcBef>
              <a:spcAft>
                <a:spcPts val="0"/>
              </a:spcAft>
              <a:buNone/>
            </a:pPr>
            <a:r>
              <a:rPr lang="en"/>
              <a:t>C:\Program Data\Qualys\QualysAgent</a:t>
            </a:r>
            <a:endParaRPr/>
          </a:p>
          <a:p>
            <a:pPr indent="0" lvl="0" marL="0" rtl="0" algn="l">
              <a:lnSpc>
                <a:spcPct val="122222"/>
              </a:lnSpc>
              <a:spcBef>
                <a:spcPts val="2400"/>
              </a:spcBef>
              <a:spcAft>
                <a:spcPts val="0"/>
              </a:spcAft>
              <a:buNone/>
            </a:pPr>
            <a:r>
              <a:rPr lang="en"/>
              <a:t>Linux/BSD/Mac OS Agent</a:t>
            </a:r>
            <a:endParaRPr sz="1100">
              <a:solidFill>
                <a:srgbClr val="666666"/>
              </a:solidFill>
              <a:highlight>
                <a:srgbClr val="FFFFFF"/>
              </a:highlight>
              <a:latin typeface="Arial"/>
              <a:ea typeface="Arial"/>
              <a:cs typeface="Arial"/>
              <a:sym typeface="Arial"/>
            </a:endParaRPr>
          </a:p>
          <a:p>
            <a:pPr indent="0" lvl="0" marL="0" rtl="0" algn="l">
              <a:lnSpc>
                <a:spcPct val="122727"/>
              </a:lnSpc>
              <a:spcBef>
                <a:spcPts val="400"/>
              </a:spcBef>
              <a:spcAft>
                <a:spcPts val="0"/>
              </a:spcAft>
              <a:buNone/>
            </a:pPr>
            <a:r>
              <a:rPr lang="en"/>
              <a:t>/var/log/qualys/</a:t>
            </a:r>
            <a:endParaRPr sz="1100">
              <a:solidFill>
                <a:srgbClr val="666666"/>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for Nessus Part 1</a:t>
            </a:r>
            <a:endParaRPr/>
          </a:p>
          <a:p>
            <a:pPr indent="0" lvl="0" marL="0" rtl="0" algn="l">
              <a:spcBef>
                <a:spcPts val="0"/>
              </a:spcBef>
              <a:spcAft>
                <a:spcPts val="0"/>
              </a:spcAft>
              <a:buNone/>
            </a:pPr>
            <a:r>
              <a:t/>
            </a:r>
            <a:endParaRPr/>
          </a:p>
        </p:txBody>
      </p:sp>
      <p:sp>
        <p:nvSpPr>
          <p:cNvPr id="254" name="Google Shape;254;p44"/>
          <p:cNvSpPr txBox="1"/>
          <p:nvPr>
            <p:ph idx="1" type="body"/>
          </p:nvPr>
        </p:nvSpPr>
        <p:spPr>
          <a:xfrm>
            <a:off x="311700" y="1152475"/>
            <a:ext cx="8520600" cy="382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For all options ensure that you restart the service after changes are made</a:t>
            </a:r>
            <a:br>
              <a:rPr lang="en"/>
            </a:br>
            <a:endParaRPr/>
          </a:p>
          <a:p>
            <a:pPr indent="-342900" lvl="0" marL="457200" rtl="0" algn="l">
              <a:spcBef>
                <a:spcPts val="0"/>
              </a:spcBef>
              <a:spcAft>
                <a:spcPts val="0"/>
              </a:spcAft>
              <a:buSzPts val="1800"/>
              <a:buChar char="●"/>
            </a:pPr>
            <a:r>
              <a:rPr lang="en"/>
              <a:t>Nessus GUI</a:t>
            </a:r>
            <a:endParaRPr/>
          </a:p>
          <a:p>
            <a:pPr indent="-311571" lvl="1" marL="914400" rtl="0" algn="l">
              <a:spcBef>
                <a:spcPts val="0"/>
              </a:spcBef>
              <a:spcAft>
                <a:spcPts val="0"/>
              </a:spcAft>
              <a:buSzPts val="1307"/>
              <a:buChar char="○"/>
            </a:pPr>
            <a:r>
              <a:rPr lang="en" sz="1306"/>
              <a:t>Log into Nessus</a:t>
            </a:r>
            <a:endParaRPr sz="1306"/>
          </a:p>
          <a:p>
            <a:pPr indent="-311571" lvl="1" marL="914400" rtl="0" algn="l">
              <a:spcBef>
                <a:spcPts val="0"/>
              </a:spcBef>
              <a:spcAft>
                <a:spcPts val="0"/>
              </a:spcAft>
              <a:buSzPts val="1307"/>
              <a:buChar char="○"/>
            </a:pPr>
            <a:r>
              <a:rPr lang="en" sz="1306"/>
              <a:t>In the top navigation, click Settings</a:t>
            </a:r>
            <a:endParaRPr sz="1306"/>
          </a:p>
          <a:p>
            <a:pPr indent="-311571" lvl="1" marL="914400" rtl="0" algn="l">
              <a:spcBef>
                <a:spcPts val="0"/>
              </a:spcBef>
              <a:spcAft>
                <a:spcPts val="0"/>
              </a:spcAft>
              <a:buSzPts val="1307"/>
              <a:buChar char="○"/>
            </a:pPr>
            <a:r>
              <a:rPr lang="en" sz="1306"/>
              <a:t>In the left navigation, click Advanced</a:t>
            </a:r>
            <a:endParaRPr sz="1306"/>
          </a:p>
          <a:p>
            <a:pPr indent="-311571" lvl="1" marL="914400" rtl="0" algn="l">
              <a:spcBef>
                <a:spcPts val="0"/>
              </a:spcBef>
              <a:spcAft>
                <a:spcPts val="0"/>
              </a:spcAft>
              <a:buSzPts val="1307"/>
              <a:buChar char="○"/>
            </a:pPr>
            <a:r>
              <a:rPr lang="en" sz="1306"/>
              <a:t>Click the Logging tab</a:t>
            </a:r>
            <a:endParaRPr sz="1306"/>
          </a:p>
          <a:p>
            <a:pPr indent="-311571" lvl="1" marL="914400" rtl="0" algn="l">
              <a:spcBef>
                <a:spcPts val="0"/>
              </a:spcBef>
              <a:spcAft>
                <a:spcPts val="0"/>
              </a:spcAft>
              <a:buSzPts val="1307"/>
              <a:buChar char="○"/>
            </a:pPr>
            <a:r>
              <a:rPr lang="en" sz="1306"/>
              <a:t>Change the value for log_details to Yes</a:t>
            </a:r>
            <a:endParaRPr sz="1306"/>
          </a:p>
          <a:p>
            <a:pPr indent="-311571" lvl="1" marL="914400" rtl="0" algn="l">
              <a:spcBef>
                <a:spcPts val="0"/>
              </a:spcBef>
              <a:spcAft>
                <a:spcPts val="0"/>
              </a:spcAft>
              <a:buSzPts val="1307"/>
              <a:buChar char="○"/>
            </a:pPr>
            <a:r>
              <a:rPr lang="en" sz="1306"/>
              <a:t>Change the value for log_whole_attack to Yes</a:t>
            </a:r>
            <a:endParaRPr/>
          </a:p>
          <a:p>
            <a:pPr indent="0" lvl="0" marL="0" rtl="0" algn="l">
              <a:spcBef>
                <a:spcPts val="900"/>
              </a:spcBef>
              <a:spcAft>
                <a:spcPts val="0"/>
              </a:spcAft>
              <a:buNone/>
            </a:pPr>
            <a:br>
              <a:rPr lang="en"/>
            </a:br>
            <a:r>
              <a:rPr lang="en"/>
              <a:t>Command Line Options per OS</a:t>
            </a:r>
            <a:br>
              <a:rPr lang="en"/>
            </a:br>
            <a:br>
              <a:rPr lang="en"/>
            </a:br>
            <a:r>
              <a:rPr lang="en"/>
              <a:t>Windows</a:t>
            </a:r>
            <a:endParaRPr/>
          </a:p>
          <a:p>
            <a:pPr indent="0" lvl="0" marL="0" rtl="0" algn="l">
              <a:spcBef>
                <a:spcPts val="1200"/>
              </a:spcBef>
              <a:spcAft>
                <a:spcPts val="1200"/>
              </a:spcAft>
              <a:buNone/>
            </a:pPr>
            <a:r>
              <a:rPr lang="en" sz="1306"/>
              <a:t>"C:\Program Files\Tenable\Nessus\nessuscli.exe" fix --set log_details=true</a:t>
            </a:r>
            <a:br>
              <a:rPr lang="en" sz="1306"/>
            </a:br>
            <a:r>
              <a:rPr lang="en" sz="1306"/>
              <a:t>"C:\Program Files\Tenable\Nessus\nessuscli.exe" fix --set log_whole_attack=true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for Nessus Part 2</a:t>
            </a:r>
            <a:endParaRPr/>
          </a:p>
        </p:txBody>
      </p:sp>
      <p:sp>
        <p:nvSpPr>
          <p:cNvPr id="260" name="Google Shape;26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76200" rtl="0" algn="l">
              <a:spcBef>
                <a:spcPts val="0"/>
              </a:spcBef>
              <a:spcAft>
                <a:spcPts val="0"/>
              </a:spcAft>
              <a:buNone/>
            </a:pPr>
            <a:r>
              <a:rPr lang="en"/>
              <a:t>Linux</a:t>
            </a:r>
            <a:endParaRPr/>
          </a:p>
          <a:p>
            <a:pPr indent="0" lvl="0" marL="0" marR="76200" rtl="0" algn="l">
              <a:spcBef>
                <a:spcPts val="0"/>
              </a:spcBef>
              <a:spcAft>
                <a:spcPts val="0"/>
              </a:spcAft>
              <a:buNone/>
            </a:pPr>
            <a:r>
              <a:rPr lang="en" sz="1306"/>
              <a:t>/opt/nessus/sbin/nessuscli fix --set log_details=true</a:t>
            </a:r>
            <a:endParaRPr sz="1306"/>
          </a:p>
          <a:p>
            <a:pPr indent="0" lvl="0" marL="0" marR="76200" rtl="0" algn="l">
              <a:spcBef>
                <a:spcPts val="0"/>
              </a:spcBef>
              <a:spcAft>
                <a:spcPts val="0"/>
              </a:spcAft>
              <a:buNone/>
            </a:pPr>
            <a:r>
              <a:rPr lang="en" sz="1306"/>
              <a:t>/opt/nessus/sbin/nessuscli fix --set log_whole_attack=true</a:t>
            </a:r>
            <a:endParaRPr sz="1050">
              <a:solidFill>
                <a:srgbClr val="435364"/>
              </a:solidFill>
              <a:highlight>
                <a:srgbClr val="EFEFEF"/>
              </a:highlight>
              <a:latin typeface="Courier New"/>
              <a:ea typeface="Courier New"/>
              <a:cs typeface="Courier New"/>
              <a:sym typeface="Courier New"/>
            </a:endParaRPr>
          </a:p>
          <a:p>
            <a:pPr indent="0" lvl="0" marL="0" marR="76200" rtl="0" algn="l">
              <a:spcBef>
                <a:spcPts val="0"/>
              </a:spcBef>
              <a:spcAft>
                <a:spcPts val="0"/>
              </a:spcAft>
              <a:buNone/>
            </a:pPr>
            <a:r>
              <a:t/>
            </a:r>
            <a:endParaRPr/>
          </a:p>
          <a:p>
            <a:pPr indent="0" lvl="0" marL="0" marR="76200" rtl="0" algn="l">
              <a:spcBef>
                <a:spcPts val="0"/>
              </a:spcBef>
              <a:spcAft>
                <a:spcPts val="0"/>
              </a:spcAft>
              <a:buNone/>
            </a:pPr>
            <a:r>
              <a:t/>
            </a:r>
            <a:endParaRPr/>
          </a:p>
          <a:p>
            <a:pPr indent="0" lvl="0" marL="0" marR="76200" rtl="0" algn="l">
              <a:spcBef>
                <a:spcPts val="0"/>
              </a:spcBef>
              <a:spcAft>
                <a:spcPts val="0"/>
              </a:spcAft>
              <a:buNone/>
            </a:pPr>
            <a:r>
              <a:rPr lang="en"/>
              <a:t>MacOS</a:t>
            </a:r>
            <a:endParaRPr/>
          </a:p>
          <a:p>
            <a:pPr indent="0" lvl="0" marL="0" marR="76200" rtl="0" algn="l">
              <a:spcBef>
                <a:spcPts val="0"/>
              </a:spcBef>
              <a:spcAft>
                <a:spcPts val="0"/>
              </a:spcAft>
              <a:buNone/>
            </a:pPr>
            <a:r>
              <a:rPr lang="en" sz="1306"/>
              <a:t>/Library/NessusAgent/run/sbin/nessuscli fix --set log_details=true</a:t>
            </a:r>
            <a:endParaRPr sz="1306"/>
          </a:p>
          <a:p>
            <a:pPr indent="0" lvl="0" marL="0" marR="76200" rtl="0" algn="l">
              <a:spcBef>
                <a:spcPts val="0"/>
              </a:spcBef>
              <a:spcAft>
                <a:spcPts val="0"/>
              </a:spcAft>
              <a:buNone/>
            </a:pPr>
            <a:r>
              <a:rPr lang="en" sz="1306"/>
              <a:t>/Library/NessusAgent/run/sbin/nessuscli fix --set log_whole_attack=true</a:t>
            </a:r>
            <a:endParaRPr sz="1306"/>
          </a:p>
          <a:p>
            <a:pPr indent="0" lvl="0" marL="0" marR="76200" rtl="0" algn="l">
              <a:spcBef>
                <a:spcPts val="0"/>
              </a:spcBef>
              <a:spcAft>
                <a:spcPts val="0"/>
              </a:spcAft>
              <a:buNone/>
            </a:pPr>
            <a:r>
              <a:t/>
            </a:r>
            <a:endParaRPr sz="1306"/>
          </a:p>
          <a:p>
            <a:pPr indent="0" lvl="0" marL="0" marR="76200" rtl="0" algn="l">
              <a:spcBef>
                <a:spcPts val="0"/>
              </a:spcBef>
              <a:spcAft>
                <a:spcPts val="0"/>
              </a:spcAft>
              <a:buNone/>
            </a:pPr>
            <a:r>
              <a:t/>
            </a:r>
            <a:endParaRPr sz="1306"/>
          </a:p>
          <a:p>
            <a:pPr indent="0" lvl="0" marL="0" marR="76200" rtl="0" algn="l">
              <a:spcBef>
                <a:spcPts val="0"/>
              </a:spcBef>
              <a:spcAft>
                <a:spcPts val="0"/>
              </a:spcAft>
              <a:buNone/>
            </a:pPr>
            <a:r>
              <a:t/>
            </a:r>
            <a:endParaRPr sz="1306"/>
          </a:p>
          <a:p>
            <a:pPr indent="0" lvl="0" marL="0" marR="762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for Nexpose</a:t>
            </a:r>
            <a:endParaRPr/>
          </a:p>
        </p:txBody>
      </p:sp>
      <p:sp>
        <p:nvSpPr>
          <p:cNvPr id="266" name="Google Shape;26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0000"/>
              </a:lnSpc>
              <a:spcBef>
                <a:spcPts val="0"/>
              </a:spcBef>
              <a:spcAft>
                <a:spcPts val="0"/>
              </a:spcAft>
              <a:buNone/>
            </a:pPr>
            <a:r>
              <a:rPr lang="en"/>
              <a:t>Enable Enhanced logging in a custom scan template</a:t>
            </a:r>
            <a:endParaRPr b="1" sz="1300">
              <a:solidFill>
                <a:srgbClr val="3B454A"/>
              </a:solidFill>
              <a:highlight>
                <a:srgbClr val="FFFFFF"/>
              </a:highlight>
              <a:latin typeface="Roboto"/>
              <a:ea typeface="Roboto"/>
              <a:cs typeface="Roboto"/>
              <a:sym typeface="Roboto"/>
            </a:endParaRPr>
          </a:p>
          <a:p>
            <a:pPr indent="0" lvl="0" marL="0" rtl="0" algn="l">
              <a:spcBef>
                <a:spcPts val="400"/>
              </a:spcBef>
              <a:spcAft>
                <a:spcPts val="0"/>
              </a:spcAft>
              <a:buNone/>
            </a:pPr>
            <a:r>
              <a:t/>
            </a:r>
            <a:endParaRPr sz="1200">
              <a:solidFill>
                <a:srgbClr val="444E54"/>
              </a:solidFill>
              <a:highlight>
                <a:srgbClr val="FFFFFF"/>
              </a:highlight>
              <a:latin typeface="Roboto"/>
              <a:ea typeface="Roboto"/>
              <a:cs typeface="Roboto"/>
              <a:sym typeface="Roboto"/>
            </a:endParaRPr>
          </a:p>
          <a:p>
            <a:pPr indent="-342900" lvl="0" marL="457200" rtl="0" algn="l">
              <a:spcBef>
                <a:spcPts val="2200"/>
              </a:spcBef>
              <a:spcAft>
                <a:spcPts val="0"/>
              </a:spcAft>
              <a:buSzPts val="1800"/>
              <a:buAutoNum type="arabicPeriod"/>
            </a:pPr>
            <a:r>
              <a:rPr lang="en"/>
              <a:t>On the Administration page, click Scans &gt; Templates.</a:t>
            </a:r>
            <a:endParaRPr/>
          </a:p>
          <a:p>
            <a:pPr indent="-342900" lvl="0" marL="457200" rtl="0" algn="l">
              <a:spcBef>
                <a:spcPts val="0"/>
              </a:spcBef>
              <a:spcAft>
                <a:spcPts val="0"/>
              </a:spcAft>
              <a:buSzPts val="1800"/>
              <a:buAutoNum type="arabicPeriod"/>
            </a:pPr>
            <a:r>
              <a:rPr lang="en"/>
              <a:t>In the configuration of the new template, click the Logging tab.</a:t>
            </a:r>
            <a:endParaRPr/>
          </a:p>
          <a:p>
            <a:pPr indent="-342900" lvl="0" marL="457200" rtl="0" algn="l">
              <a:spcBef>
                <a:spcPts val="0"/>
              </a:spcBef>
              <a:spcAft>
                <a:spcPts val="0"/>
              </a:spcAft>
              <a:buSzPts val="1800"/>
              <a:buAutoNum type="arabicPeriod"/>
            </a:pPr>
            <a:r>
              <a:rPr lang="en"/>
              <a:t>Select the Enhanced logging check box to enable Enhanced logging.</a:t>
            </a:r>
            <a:endParaRPr/>
          </a:p>
          <a:p>
            <a:pPr indent="-342900" lvl="0" marL="457200" rtl="0" algn="l">
              <a:spcBef>
                <a:spcPts val="0"/>
              </a:spcBef>
              <a:spcAft>
                <a:spcPts val="0"/>
              </a:spcAft>
              <a:buSzPts val="1800"/>
              <a:buAutoNum type="arabicPeriod"/>
            </a:pPr>
            <a:r>
              <a:rPr lang="en"/>
              <a:t>Configure the rest of the template as desired and save it.</a:t>
            </a:r>
            <a:endParaRPr sz="1200">
              <a:solidFill>
                <a:srgbClr val="444E54"/>
              </a:solidFill>
              <a:highlight>
                <a:srgbClr val="FFFFFF"/>
              </a:highlight>
              <a:latin typeface="Roboto"/>
              <a:ea typeface="Roboto"/>
              <a:cs typeface="Roboto"/>
              <a:sym typeface="Roboto"/>
            </a:endParaRPr>
          </a:p>
          <a:p>
            <a:pPr indent="0" lvl="0" marL="0" rtl="0" algn="l">
              <a:spcBef>
                <a:spcPts val="29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for Qualys</a:t>
            </a:r>
            <a:endParaRPr/>
          </a:p>
        </p:txBody>
      </p:sp>
      <p:sp>
        <p:nvSpPr>
          <p:cNvPr id="272" name="Google Shape;272;p47"/>
          <p:cNvSpPr txBox="1"/>
          <p:nvPr>
            <p:ph idx="1" type="body"/>
          </p:nvPr>
        </p:nvSpPr>
        <p:spPr>
          <a:xfrm>
            <a:off x="274125" y="3109175"/>
            <a:ext cx="8620500" cy="1459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of April 2023, Qualys introduced Debug Scan for VM Internal Scanner, though it needs to be enabled for the subscription first.</a:t>
            </a:r>
            <a:endParaRPr/>
          </a:p>
          <a:p>
            <a:pPr indent="0" lvl="0" marL="0" rtl="0" algn="l">
              <a:lnSpc>
                <a:spcPct val="122222"/>
              </a:lnSpc>
              <a:spcBef>
                <a:spcPts val="2400"/>
              </a:spcBef>
              <a:spcAft>
                <a:spcPts val="400"/>
              </a:spcAft>
              <a:buNone/>
            </a:pPr>
            <a:r>
              <a:rPr lang="en"/>
              <a:t>Launch the Debug Scan feature from the Setup UI </a:t>
            </a:r>
            <a:br>
              <a:rPr lang="en"/>
            </a:br>
            <a:r>
              <a:rPr lang="en"/>
              <a:t>Select the "Enable Debug Scan" &amp; click "Save" </a:t>
            </a:r>
            <a:endParaRPr sz="1350">
              <a:solidFill>
                <a:srgbClr val="666666"/>
              </a:solidFill>
              <a:latin typeface="Arial"/>
              <a:ea typeface="Arial"/>
              <a:cs typeface="Arial"/>
              <a:sym typeface="Arial"/>
            </a:endParaRPr>
          </a:p>
        </p:txBody>
      </p:sp>
      <p:pic>
        <p:nvPicPr>
          <p:cNvPr id="273" name="Google Shape;273;p47"/>
          <p:cNvPicPr preferRelativeResize="0"/>
          <p:nvPr/>
        </p:nvPicPr>
        <p:blipFill>
          <a:blip r:embed="rId3">
            <a:alphaModFix/>
          </a:blip>
          <a:stretch>
            <a:fillRect/>
          </a:stretch>
        </p:blipFill>
        <p:spPr>
          <a:xfrm>
            <a:off x="1509400" y="1174100"/>
            <a:ext cx="6149950" cy="1599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Verbose Logging for Qualys</a:t>
            </a:r>
            <a:endParaRPr/>
          </a:p>
        </p:txBody>
      </p:sp>
      <p:sp>
        <p:nvSpPr>
          <p:cNvPr id="279" name="Google Shape;279;p48"/>
          <p:cNvSpPr txBox="1"/>
          <p:nvPr>
            <p:ph idx="1" type="body"/>
          </p:nvPr>
        </p:nvSpPr>
        <p:spPr>
          <a:xfrm>
            <a:off x="274125" y="1154225"/>
            <a:ext cx="8620500" cy="3414900"/>
          </a:xfrm>
          <a:prstGeom prst="rect">
            <a:avLst/>
          </a:prstGeom>
        </p:spPr>
        <p:txBody>
          <a:bodyPr anchorCtr="0" anchor="t" bIns="91425" lIns="91425" spcFirstLastPara="1" rIns="91425" wrap="square" tIns="91425">
            <a:normAutofit fontScale="85000" lnSpcReduction="20000"/>
          </a:bodyPr>
          <a:lstStyle/>
          <a:p>
            <a:pPr indent="0" lvl="0" marL="0" rtl="0" algn="l">
              <a:lnSpc>
                <a:spcPct val="122222"/>
              </a:lnSpc>
              <a:spcBef>
                <a:spcPts val="2400"/>
              </a:spcBef>
              <a:spcAft>
                <a:spcPts val="0"/>
              </a:spcAft>
              <a:buNone/>
            </a:pPr>
            <a:r>
              <a:rPr lang="en"/>
              <a:t>Launching a Debug Scan</a:t>
            </a:r>
            <a:endParaRPr/>
          </a:p>
          <a:p>
            <a:pPr indent="0" lvl="0" marL="0" rtl="0" algn="l">
              <a:lnSpc>
                <a:spcPct val="122222"/>
              </a:lnSpc>
              <a:spcBef>
                <a:spcPts val="2400"/>
              </a:spcBef>
              <a:spcAft>
                <a:spcPts val="0"/>
              </a:spcAft>
              <a:buNone/>
            </a:pPr>
            <a:r>
              <a:rPr lang="en"/>
              <a:t>1) Go to VM/VMDR &gt; Scans &gt; Scans &gt; New &gt; Debug Scan</a:t>
            </a:r>
            <a:endParaRPr/>
          </a:p>
          <a:p>
            <a:pPr indent="0" lvl="0" marL="0" rtl="0" algn="l">
              <a:lnSpc>
                <a:spcPct val="122222"/>
              </a:lnSpc>
              <a:spcBef>
                <a:spcPts val="2400"/>
              </a:spcBef>
              <a:spcAft>
                <a:spcPts val="0"/>
              </a:spcAft>
              <a:buNone/>
            </a:pPr>
            <a:r>
              <a:rPr lang="en"/>
              <a:t>2) Provide General Information (Name of scan, Scanner Debug Mode, Scanner Appliance)</a:t>
            </a:r>
            <a:endParaRPr/>
          </a:p>
          <a:p>
            <a:pPr indent="0" lvl="0" marL="0" rtl="0" algn="l">
              <a:lnSpc>
                <a:spcPct val="122222"/>
              </a:lnSpc>
              <a:spcBef>
                <a:spcPts val="2400"/>
              </a:spcBef>
              <a:spcAft>
                <a:spcPts val="0"/>
              </a:spcAft>
              <a:buNone/>
            </a:pPr>
            <a:r>
              <a:rPr lang="en"/>
              <a:t>3) Provide Launch Debug Information (IP Address/FQDN)</a:t>
            </a:r>
            <a:endParaRPr/>
          </a:p>
          <a:p>
            <a:pPr indent="0" lvl="0" marL="0" rtl="0" algn="l">
              <a:lnSpc>
                <a:spcPct val="122222"/>
              </a:lnSpc>
              <a:spcBef>
                <a:spcPts val="2400"/>
              </a:spcBef>
              <a:spcAft>
                <a:spcPts val="0"/>
              </a:spcAft>
              <a:buNone/>
            </a:pPr>
            <a:r>
              <a:rPr lang="en"/>
              <a:t>4) Launch</a:t>
            </a:r>
            <a:endParaRPr/>
          </a:p>
          <a:p>
            <a:pPr indent="0" lvl="0" marL="0" rtl="0" algn="l">
              <a:lnSpc>
                <a:spcPct val="122222"/>
              </a:lnSpc>
              <a:spcBef>
                <a:spcPts val="2400"/>
              </a:spcBef>
              <a:spcAft>
                <a:spcPts val="400"/>
              </a:spcAft>
              <a:buNone/>
            </a:pPr>
            <a:r>
              <a:rPr lang="en"/>
              <a:t>After completing the Debug Scans, the Scanner Appliance will automatically revert to normal. </a:t>
            </a:r>
            <a:br>
              <a:rPr lang="en"/>
            </a:br>
            <a:r>
              <a:rPr lang="en"/>
              <a:t>Still has a component where the Qualys Support Team may need to be involved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pain of log verbosity (mainly comes from Qualys)</a:t>
            </a:r>
            <a:endParaRPr/>
          </a:p>
        </p:txBody>
      </p:sp>
      <p:pic>
        <p:nvPicPr>
          <p:cNvPr id="285" name="Google Shape;285;p49"/>
          <p:cNvPicPr preferRelativeResize="0"/>
          <p:nvPr/>
        </p:nvPicPr>
        <p:blipFill>
          <a:blip r:embed="rId3">
            <a:alphaModFix/>
          </a:blip>
          <a:stretch>
            <a:fillRect/>
          </a:stretch>
        </p:blipFill>
        <p:spPr>
          <a:xfrm>
            <a:off x="1697263" y="1149225"/>
            <a:ext cx="5749486"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Checks</a:t>
            </a:r>
            <a:endParaRPr/>
          </a:p>
        </p:txBody>
      </p:sp>
      <p:sp>
        <p:nvSpPr>
          <p:cNvPr id="291" name="Google Shape;29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References:</a:t>
            </a:r>
            <a:endParaRPr/>
          </a:p>
          <a:p>
            <a:pPr indent="0" lvl="0" marL="0" rtl="0" algn="l">
              <a:spcBef>
                <a:spcPts val="1200"/>
              </a:spcBef>
              <a:spcAft>
                <a:spcPts val="0"/>
              </a:spcAft>
              <a:buNone/>
            </a:pPr>
            <a:r>
              <a:rPr b="1" lang="en" u="sng">
                <a:solidFill>
                  <a:schemeClr val="dk1"/>
                </a:solidFill>
              </a:rPr>
              <a:t>Coding for Penetration Testers: Building Better Tools 2nd Edition</a:t>
            </a:r>
            <a:r>
              <a:rPr lang="en"/>
              <a:t> -  Jason Andress, Ryan Linn</a:t>
            </a:r>
            <a:endParaRPr/>
          </a:p>
          <a:p>
            <a:pPr indent="0" lvl="0" marL="0" rtl="0" algn="l">
              <a:spcBef>
                <a:spcPts val="1200"/>
              </a:spcBef>
              <a:spcAft>
                <a:spcPts val="0"/>
              </a:spcAft>
              <a:buNone/>
            </a:pPr>
            <a:r>
              <a:rPr lang="en"/>
              <a:t>Tenable</a:t>
            </a:r>
            <a:endParaRPr/>
          </a:p>
          <a:p>
            <a:pPr indent="0" lvl="0" marL="0" rtl="0" algn="l">
              <a:spcBef>
                <a:spcPts val="1200"/>
              </a:spcBef>
              <a:spcAft>
                <a:spcPts val="0"/>
              </a:spcAft>
              <a:buNone/>
            </a:pPr>
            <a:r>
              <a:rPr lang="en" u="sng">
                <a:solidFill>
                  <a:schemeClr val="hlink"/>
                </a:solidFill>
                <a:hlinkClick r:id="rId3"/>
              </a:rPr>
              <a:t>https://www.tenable.com/blog/using-the-nasl-nessus-command-line-tool</a:t>
            </a:r>
            <a:endParaRPr/>
          </a:p>
          <a:p>
            <a:pPr indent="0" lvl="0" marL="0" rtl="0" algn="l">
              <a:spcBef>
                <a:spcPts val="1200"/>
              </a:spcBef>
              <a:spcAft>
                <a:spcPts val="0"/>
              </a:spcAft>
              <a:buNone/>
            </a:pPr>
            <a:r>
              <a:rPr lang="en"/>
              <a:t>Rapid7</a:t>
            </a:r>
            <a:endParaRPr/>
          </a:p>
          <a:p>
            <a:pPr indent="0" lvl="0" marL="0" rtl="0" algn="l">
              <a:spcBef>
                <a:spcPts val="1200"/>
              </a:spcBef>
              <a:spcAft>
                <a:spcPts val="0"/>
              </a:spcAft>
              <a:buNone/>
            </a:pPr>
            <a:r>
              <a:rPr lang="en" u="sng">
                <a:solidFill>
                  <a:schemeClr val="hlink"/>
                </a:solidFill>
                <a:hlinkClick r:id="rId4"/>
              </a:rPr>
              <a:t>https://docs.rapid7.com/insightvm/writing-vulnerability-checks/</a:t>
            </a:r>
            <a:endParaRPr/>
          </a:p>
          <a:p>
            <a:pPr indent="0" lvl="0" marL="0" rtl="0" algn="l">
              <a:spcBef>
                <a:spcPts val="1200"/>
              </a:spcBef>
              <a:spcAft>
                <a:spcPts val="0"/>
              </a:spcAft>
              <a:buNone/>
            </a:pPr>
            <a:r>
              <a:rPr lang="en"/>
              <a:t>Qualys</a:t>
            </a:r>
            <a:endParaRPr/>
          </a:p>
          <a:p>
            <a:pPr indent="0" lvl="0" marL="0" rtl="0" algn="l">
              <a:spcBef>
                <a:spcPts val="1200"/>
              </a:spcBef>
              <a:spcAft>
                <a:spcPts val="1200"/>
              </a:spcAft>
              <a:buNone/>
            </a:pPr>
            <a:r>
              <a:rPr lang="en" u="sng">
                <a:solidFill>
                  <a:schemeClr val="accent5"/>
                </a:solidFill>
                <a:hlinkClick r:id="rId5">
                  <a:extLst>
                    <a:ext uri="{A12FA001-AC4F-418D-AE19-62706E023703}">
                      <ahyp:hlinkClr val="tx"/>
                    </a:ext>
                  </a:extLst>
                </a:hlinkClick>
              </a:rPr>
              <a:t>https://www.qualys.com/docs/qualys-custom-vulnerability-checks-user-guide.pdf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Checks Deep Dive</a:t>
            </a:r>
            <a:endParaRPr/>
          </a:p>
        </p:txBody>
      </p:sp>
      <p:pic>
        <p:nvPicPr>
          <p:cNvPr id="297" name="Google Shape;297;p51"/>
          <p:cNvPicPr preferRelativeResize="0"/>
          <p:nvPr/>
        </p:nvPicPr>
        <p:blipFill>
          <a:blip r:embed="rId3">
            <a:alphaModFix/>
          </a:blip>
          <a:stretch>
            <a:fillRect/>
          </a:stretch>
        </p:blipFill>
        <p:spPr>
          <a:xfrm>
            <a:off x="3327400" y="1017725"/>
            <a:ext cx="2489201" cy="404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WARNING</a:t>
            </a:r>
            <a:endParaRPr/>
          </a:p>
        </p:txBody>
      </p:sp>
      <p:pic>
        <p:nvPicPr>
          <p:cNvPr id="79" name="Google Shape;79;p16"/>
          <p:cNvPicPr preferRelativeResize="0"/>
          <p:nvPr/>
        </p:nvPicPr>
        <p:blipFill>
          <a:blip r:embed="rId3">
            <a:alphaModFix/>
          </a:blip>
          <a:stretch>
            <a:fillRect/>
          </a:stretch>
        </p:blipFill>
        <p:spPr>
          <a:xfrm>
            <a:off x="1817188" y="1430275"/>
            <a:ext cx="5509626" cy="3091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Infrastructure Vulnerability Management - Best Practices</a:t>
            </a:r>
            <a:endParaRPr/>
          </a:p>
        </p:txBody>
      </p:sp>
      <p:sp>
        <p:nvSpPr>
          <p:cNvPr id="303" name="Google Shape;30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Asset Inventory</a:t>
            </a:r>
            <a:endParaRPr/>
          </a:p>
          <a:p>
            <a:pPr indent="0" lvl="0" marL="0" rtl="0" algn="l">
              <a:spcBef>
                <a:spcPts val="1200"/>
              </a:spcBef>
              <a:spcAft>
                <a:spcPts val="0"/>
              </a:spcAft>
              <a:buNone/>
            </a:pPr>
            <a:r>
              <a:rPr lang="en"/>
              <a:t>Patch Management</a:t>
            </a:r>
            <a:endParaRPr/>
          </a:p>
          <a:p>
            <a:pPr indent="0" lvl="0" marL="0" rtl="0" algn="l">
              <a:spcBef>
                <a:spcPts val="1200"/>
              </a:spcBef>
              <a:spcAft>
                <a:spcPts val="0"/>
              </a:spcAft>
              <a:buNone/>
            </a:pPr>
            <a:r>
              <a:rPr lang="en"/>
              <a:t>Risk Management</a:t>
            </a:r>
            <a:endParaRPr/>
          </a:p>
          <a:p>
            <a:pPr indent="0" lvl="0" marL="0" rtl="0" algn="l">
              <a:spcBef>
                <a:spcPts val="1200"/>
              </a:spcBef>
              <a:spcAft>
                <a:spcPts val="0"/>
              </a:spcAft>
              <a:buNone/>
            </a:pPr>
            <a:r>
              <a:rPr lang="en"/>
              <a:t>Compliance</a:t>
            </a:r>
            <a:endParaRPr/>
          </a:p>
          <a:p>
            <a:pPr indent="0" lvl="0" marL="0" rtl="0" algn="l">
              <a:spcBef>
                <a:spcPts val="1200"/>
              </a:spcBef>
              <a:spcAft>
                <a:spcPts val="0"/>
              </a:spcAft>
              <a:buNone/>
            </a:pPr>
            <a:r>
              <a:rPr lang="en"/>
              <a:t>Automation</a:t>
            </a:r>
            <a:endParaRPr/>
          </a:p>
          <a:p>
            <a:pPr indent="0" lvl="0" marL="0" rtl="0" algn="l">
              <a:spcBef>
                <a:spcPts val="1200"/>
              </a:spcBef>
              <a:spcAft>
                <a:spcPts val="0"/>
              </a:spcAft>
              <a:buNone/>
            </a:pPr>
            <a:r>
              <a:rPr lang="en"/>
              <a:t>Continuous Monitoring</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does Vulnerability Management End?</a:t>
            </a:r>
            <a:endParaRPr/>
          </a:p>
        </p:txBody>
      </p:sp>
      <p:pic>
        <p:nvPicPr>
          <p:cNvPr id="309" name="Google Shape;309;p53"/>
          <p:cNvPicPr preferRelativeResize="0"/>
          <p:nvPr/>
        </p:nvPicPr>
        <p:blipFill>
          <a:blip r:embed="rId3">
            <a:alphaModFix/>
          </a:blip>
          <a:stretch>
            <a:fillRect/>
          </a:stretch>
        </p:blipFill>
        <p:spPr>
          <a:xfrm>
            <a:off x="2310925" y="1134350"/>
            <a:ext cx="4522144" cy="3820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Often Forgotten Informationals</a:t>
            </a:r>
            <a:endParaRPr/>
          </a:p>
          <a:p>
            <a:pPr indent="0" lvl="0" marL="0" rtl="0" algn="ctr">
              <a:spcBef>
                <a:spcPts val="0"/>
              </a:spcBef>
              <a:spcAft>
                <a:spcPts val="0"/>
              </a:spcAft>
              <a:buNone/>
            </a:pPr>
            <a:r>
              <a:t/>
            </a:r>
            <a:endParaRPr/>
          </a:p>
        </p:txBody>
      </p:sp>
      <p:pic>
        <p:nvPicPr>
          <p:cNvPr id="315" name="Google Shape;315;p54"/>
          <p:cNvPicPr preferRelativeResize="0"/>
          <p:nvPr/>
        </p:nvPicPr>
        <p:blipFill>
          <a:blip r:embed="rId3">
            <a:alphaModFix/>
          </a:blip>
          <a:stretch>
            <a:fillRect/>
          </a:stretch>
        </p:blipFill>
        <p:spPr>
          <a:xfrm>
            <a:off x="2007850" y="1128325"/>
            <a:ext cx="5128304" cy="3820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Often Forgotten Informationals</a:t>
            </a:r>
            <a:endParaRPr/>
          </a:p>
        </p:txBody>
      </p:sp>
      <p:pic>
        <p:nvPicPr>
          <p:cNvPr id="321" name="Google Shape;321;p55"/>
          <p:cNvPicPr preferRelativeResize="0"/>
          <p:nvPr/>
        </p:nvPicPr>
        <p:blipFill>
          <a:blip r:embed="rId3">
            <a:alphaModFix/>
          </a:blip>
          <a:stretch>
            <a:fillRect/>
          </a:stretch>
        </p:blipFill>
        <p:spPr>
          <a:xfrm>
            <a:off x="311700" y="1017725"/>
            <a:ext cx="6718874" cy="3422925"/>
          </a:xfrm>
          <a:prstGeom prst="rect">
            <a:avLst/>
          </a:prstGeom>
          <a:noFill/>
          <a:ln>
            <a:noFill/>
          </a:ln>
        </p:spPr>
      </p:pic>
      <p:pic>
        <p:nvPicPr>
          <p:cNvPr id="322" name="Google Shape;322;p55"/>
          <p:cNvPicPr preferRelativeResize="0"/>
          <p:nvPr/>
        </p:nvPicPr>
        <p:blipFill>
          <a:blip r:embed="rId4">
            <a:alphaModFix/>
          </a:blip>
          <a:stretch>
            <a:fillRect/>
          </a:stretch>
        </p:blipFill>
        <p:spPr>
          <a:xfrm>
            <a:off x="1916625" y="1566950"/>
            <a:ext cx="4606826" cy="3507900"/>
          </a:xfrm>
          <a:prstGeom prst="rect">
            <a:avLst/>
          </a:prstGeom>
          <a:noFill/>
          <a:ln>
            <a:noFill/>
          </a:ln>
        </p:spPr>
      </p:pic>
      <p:pic>
        <p:nvPicPr>
          <p:cNvPr id="323" name="Google Shape;323;p55"/>
          <p:cNvPicPr preferRelativeResize="0"/>
          <p:nvPr/>
        </p:nvPicPr>
        <p:blipFill>
          <a:blip r:embed="rId5">
            <a:alphaModFix/>
          </a:blip>
          <a:stretch>
            <a:fillRect/>
          </a:stretch>
        </p:blipFill>
        <p:spPr>
          <a:xfrm>
            <a:off x="3869763" y="2522500"/>
            <a:ext cx="4962525" cy="2343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6"/>
          <p:cNvPicPr preferRelativeResize="0"/>
          <p:nvPr/>
        </p:nvPicPr>
        <p:blipFill>
          <a:blip r:embed="rId3">
            <a:alphaModFix/>
          </a:blip>
          <a:stretch>
            <a:fillRect/>
          </a:stretch>
        </p:blipFill>
        <p:spPr>
          <a:xfrm>
            <a:off x="2286000" y="285750"/>
            <a:ext cx="4572000" cy="457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7"/>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Any Questions?</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00">
                <a:solidFill>
                  <a:srgbClr val="FFFFFF"/>
                </a:solidFill>
              </a:rPr>
              <a:t>Infrastructure vs App vs API Vulnerability Management</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FFFFFF"/>
              </a:buClr>
              <a:buSzPts val="1800"/>
              <a:buChar char="●"/>
            </a:pPr>
            <a:r>
              <a:rPr lang="en">
                <a:solidFill>
                  <a:srgbClr val="FFFFFF"/>
                </a:solidFill>
              </a:rPr>
              <a:t>We will be diving in depth on infrastructure vulnerability management/scanners (covering only the surface of App and API vulnerability management)</a:t>
            </a:r>
            <a:endParaRPr>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
                <a:solidFill>
                  <a:srgbClr val="FFFFFF"/>
                </a:solidFill>
              </a:rPr>
              <a:t>Typically, a combination is needed</a:t>
            </a:r>
            <a:endParaRPr>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Infrastructure vulnerability scans assess the security of the underlying network and systems</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
                <a:solidFill>
                  <a:srgbClr val="FFFFFF"/>
                </a:solidFill>
              </a:rPr>
              <a:t>Application scans focus on the security of software applications</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API scans examine the security of the interfaces that allow software systems to interact with each other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Basics of Web Application Attacks</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22580" lvl="0" marL="457200" rtl="0" algn="l">
              <a:lnSpc>
                <a:spcPct val="100000"/>
              </a:lnSpc>
              <a:spcBef>
                <a:spcPts val="0"/>
              </a:spcBef>
              <a:spcAft>
                <a:spcPts val="0"/>
              </a:spcAft>
              <a:buClr>
                <a:srgbClr val="FFFFFF"/>
              </a:buClr>
              <a:buSzPct val="100000"/>
              <a:buChar char="●"/>
            </a:pPr>
            <a:r>
              <a:rPr lang="en" sz="1600">
                <a:solidFill>
                  <a:srgbClr val="FFFFFF"/>
                </a:solidFill>
              </a:rPr>
              <a:t>Based on the Verizon Data Breach Investigations Report</a:t>
            </a:r>
            <a:endParaRPr sz="1600">
              <a:solidFill>
                <a:srgbClr val="FFFFFF"/>
              </a:solidFill>
            </a:endParaRPr>
          </a:p>
          <a:p>
            <a:pPr indent="-310832" lvl="1" marL="914400" rtl="0" algn="l">
              <a:lnSpc>
                <a:spcPct val="100000"/>
              </a:lnSpc>
              <a:spcBef>
                <a:spcPts val="0"/>
              </a:spcBef>
              <a:spcAft>
                <a:spcPts val="0"/>
              </a:spcAft>
              <a:buClr>
                <a:srgbClr val="FFFFFF"/>
              </a:buClr>
              <a:buSzPct val="100000"/>
              <a:buChar char="○"/>
            </a:pPr>
            <a:r>
              <a:rPr lang="en">
                <a:solidFill>
                  <a:srgbClr val="FFFFFF"/>
                </a:solidFill>
              </a:rPr>
              <a:t>Web Application Attacks represented 25% of all incidents and breaches in the report</a:t>
            </a:r>
            <a:endParaRPr>
              <a:solidFill>
                <a:srgbClr val="FFFFFF"/>
              </a:solidFill>
            </a:endParaRPr>
          </a:p>
          <a:p>
            <a:pPr indent="-310832" lvl="1" marL="914400" rtl="0" algn="l">
              <a:lnSpc>
                <a:spcPct val="100000"/>
              </a:lnSpc>
              <a:spcBef>
                <a:spcPts val="0"/>
              </a:spcBef>
              <a:spcAft>
                <a:spcPts val="0"/>
              </a:spcAft>
              <a:buClr>
                <a:srgbClr val="FFFFFF"/>
              </a:buClr>
              <a:buSzPct val="100000"/>
              <a:buChar char="○"/>
            </a:pPr>
            <a:r>
              <a:rPr lang="en">
                <a:solidFill>
                  <a:srgbClr val="FFFFFF"/>
                </a:solidFill>
              </a:rPr>
              <a:t>O</a:t>
            </a:r>
            <a:r>
              <a:rPr lang="en">
                <a:solidFill>
                  <a:srgbClr val="FFFFFF"/>
                </a:solidFill>
              </a:rPr>
              <a:t>ver 80% of breaches involved the use of stolen credentials</a:t>
            </a:r>
            <a:endParaRPr>
              <a:solidFill>
                <a:srgbClr val="FFFFFF"/>
              </a:solidFill>
            </a:endParaRPr>
          </a:p>
          <a:p>
            <a:pPr indent="-310832" lvl="1" marL="914400" rtl="0" algn="l">
              <a:lnSpc>
                <a:spcPct val="100000"/>
              </a:lnSpc>
              <a:spcBef>
                <a:spcPts val="0"/>
              </a:spcBef>
              <a:spcAft>
                <a:spcPts val="0"/>
              </a:spcAft>
              <a:buClr>
                <a:srgbClr val="FFFFFF"/>
              </a:buClr>
              <a:buSzPct val="100000"/>
              <a:buChar char="○"/>
            </a:pPr>
            <a:r>
              <a:rPr lang="en">
                <a:solidFill>
                  <a:srgbClr val="FFFFFF"/>
                </a:solidFill>
              </a:rPr>
              <a:t>50% of organizations experienced over 39 Web application attacks (observed during the last report)</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 sz="1600">
                <a:solidFill>
                  <a:srgbClr val="FFFFFF"/>
                </a:solidFill>
              </a:rPr>
              <a:t>CIS Controls for consideration</a:t>
            </a:r>
            <a:endParaRPr sz="1600">
              <a:solidFill>
                <a:srgbClr val="FFFFFF"/>
              </a:solidFill>
            </a:endParaRPr>
          </a:p>
          <a:p>
            <a:pPr indent="0" lvl="0" marL="0" rtl="0" algn="l">
              <a:lnSpc>
                <a:spcPct val="100000"/>
              </a:lnSpc>
              <a:spcBef>
                <a:spcPts val="0"/>
              </a:spcBef>
              <a:spcAft>
                <a:spcPts val="0"/>
              </a:spcAft>
              <a:buNone/>
            </a:pPr>
            <a:r>
              <a:t/>
            </a:r>
            <a:endParaRPr sz="1600">
              <a:solidFill>
                <a:srgbClr val="FFFFFF"/>
              </a:solidFill>
            </a:endParaRPr>
          </a:p>
          <a:p>
            <a:pPr indent="0" lvl="0" marL="0" rtl="0" algn="l">
              <a:lnSpc>
                <a:spcPct val="100000"/>
              </a:lnSpc>
              <a:spcBef>
                <a:spcPts val="0"/>
              </a:spcBef>
              <a:spcAft>
                <a:spcPts val="0"/>
              </a:spcAft>
              <a:buNone/>
            </a:pPr>
            <a:r>
              <a:rPr lang="en" sz="1600">
                <a:solidFill>
                  <a:srgbClr val="FFFFFF"/>
                </a:solidFill>
              </a:rPr>
              <a:t>Mitigating against stolen credentials by protecting accounts</a:t>
            </a:r>
            <a:endParaRPr sz="1600">
              <a:solidFill>
                <a:srgbClr val="FFFFFF"/>
              </a:solidFill>
            </a:endParaRPr>
          </a:p>
          <a:p>
            <a:pPr indent="0" lvl="0" marL="0" rtl="0" algn="l">
              <a:lnSpc>
                <a:spcPct val="100000"/>
              </a:lnSpc>
              <a:spcBef>
                <a:spcPts val="0"/>
              </a:spcBef>
              <a:spcAft>
                <a:spcPts val="0"/>
              </a:spcAft>
              <a:buNone/>
            </a:pPr>
            <a:r>
              <a:rPr b="1" lang="en">
                <a:solidFill>
                  <a:srgbClr val="FFFFFF"/>
                </a:solidFill>
              </a:rPr>
              <a:t>	</a:t>
            </a:r>
            <a:r>
              <a:rPr b="1" lang="en" sz="1300">
                <a:solidFill>
                  <a:srgbClr val="FFFFFF"/>
                </a:solidFill>
              </a:rPr>
              <a:t>Account Management [5]</a:t>
            </a:r>
            <a:endParaRPr sz="1300">
              <a:solidFill>
                <a:srgbClr val="FFFFFF"/>
              </a:solidFill>
            </a:endParaRPr>
          </a:p>
          <a:p>
            <a:pPr indent="457200" lvl="0" marL="457200" rtl="0" algn="l">
              <a:lnSpc>
                <a:spcPct val="100000"/>
              </a:lnSpc>
              <a:spcBef>
                <a:spcPts val="0"/>
              </a:spcBef>
              <a:spcAft>
                <a:spcPts val="0"/>
              </a:spcAft>
              <a:buNone/>
            </a:pPr>
            <a:r>
              <a:rPr lang="en" sz="1300">
                <a:solidFill>
                  <a:srgbClr val="FFFFFF"/>
                </a:solidFill>
              </a:rPr>
              <a:t>Establish and Maintain an Inventory of Accounts, Disable Dormant Accounts</a:t>
            </a:r>
            <a:endParaRPr sz="1300">
              <a:solidFill>
                <a:srgbClr val="FFFFFF"/>
              </a:solidFill>
            </a:endParaRPr>
          </a:p>
          <a:p>
            <a:pPr indent="457200" lvl="0" marL="457200" rtl="0" algn="l">
              <a:lnSpc>
                <a:spcPct val="100000"/>
              </a:lnSpc>
              <a:spcBef>
                <a:spcPts val="0"/>
              </a:spcBef>
              <a:spcAft>
                <a:spcPts val="0"/>
              </a:spcAft>
              <a:buNone/>
            </a:pPr>
            <a:r>
              <a:t/>
            </a:r>
            <a:endParaRPr sz="1300">
              <a:solidFill>
                <a:srgbClr val="FFFFFF"/>
              </a:solidFill>
            </a:endParaRPr>
          </a:p>
          <a:p>
            <a:pPr indent="457200" lvl="0" marL="0" rtl="0" algn="l">
              <a:lnSpc>
                <a:spcPct val="100000"/>
              </a:lnSpc>
              <a:spcBef>
                <a:spcPts val="0"/>
              </a:spcBef>
              <a:spcAft>
                <a:spcPts val="0"/>
              </a:spcAft>
              <a:buNone/>
            </a:pPr>
            <a:r>
              <a:rPr b="1" lang="en" sz="1300">
                <a:solidFill>
                  <a:srgbClr val="FFFFFF"/>
                </a:solidFill>
              </a:rPr>
              <a:t>Access Control Management [6]</a:t>
            </a:r>
            <a:endParaRPr b="1" sz="1300">
              <a:solidFill>
                <a:srgbClr val="FFFFFF"/>
              </a:solidFill>
            </a:endParaRPr>
          </a:p>
          <a:p>
            <a:pPr indent="457200" lvl="0" marL="457200" rtl="0" algn="l">
              <a:lnSpc>
                <a:spcPct val="100000"/>
              </a:lnSpc>
              <a:spcBef>
                <a:spcPts val="0"/>
              </a:spcBef>
              <a:spcAft>
                <a:spcPts val="0"/>
              </a:spcAft>
              <a:buNone/>
            </a:pPr>
            <a:r>
              <a:rPr lang="en" sz="1300">
                <a:solidFill>
                  <a:srgbClr val="FFFFFF"/>
                </a:solidFill>
              </a:rPr>
              <a:t>Establish an Access Granting Process, Establish an Access Revoking Process, Require MFA for Externally Exposed Applications, Require MFA for Remote Network Access</a:t>
            </a:r>
            <a:endParaRPr sz="1300">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 sz="1600">
                <a:solidFill>
                  <a:srgbClr val="FFFFFF"/>
                </a:solidFill>
              </a:rPr>
              <a:t>Mitigating against vulnerability exploitation</a:t>
            </a:r>
            <a:endParaRPr sz="1600">
              <a:solidFill>
                <a:srgbClr val="FFFFFF"/>
              </a:solidFill>
            </a:endParaRPr>
          </a:p>
          <a:p>
            <a:pPr indent="0" lvl="0" marL="0" rtl="0" algn="l">
              <a:lnSpc>
                <a:spcPct val="100000"/>
              </a:lnSpc>
              <a:spcBef>
                <a:spcPts val="0"/>
              </a:spcBef>
              <a:spcAft>
                <a:spcPts val="0"/>
              </a:spcAft>
              <a:buNone/>
            </a:pPr>
            <a:r>
              <a:rPr lang="en" sz="1600">
                <a:solidFill>
                  <a:srgbClr val="FFFFFF"/>
                </a:solidFill>
              </a:rPr>
              <a:t>	</a:t>
            </a:r>
            <a:r>
              <a:rPr b="1" lang="en" sz="1300">
                <a:solidFill>
                  <a:srgbClr val="FFFFFF"/>
                </a:solidFill>
              </a:rPr>
              <a:t>Continuous Vulnerability Management [7]</a:t>
            </a:r>
            <a:endParaRPr sz="1600">
              <a:solidFill>
                <a:srgbClr val="FFFFFF"/>
              </a:solidFill>
            </a:endParaRPr>
          </a:p>
          <a:p>
            <a:pPr indent="457200" lvl="0" marL="457200" rtl="0" algn="l">
              <a:lnSpc>
                <a:spcPct val="100000"/>
              </a:lnSpc>
              <a:spcBef>
                <a:spcPts val="0"/>
              </a:spcBef>
              <a:spcAft>
                <a:spcPts val="0"/>
              </a:spcAft>
              <a:buNone/>
            </a:pPr>
            <a:r>
              <a:rPr lang="en" sz="1250">
                <a:solidFill>
                  <a:srgbClr val="FFFFFF"/>
                </a:solidFill>
              </a:rPr>
              <a:t>Establish and Maintain a Vulnerability Management Process, Establish and Maintain a Remediation Process, Perform Automated Operating System Patch Management, Perform Automated Application Patch Management</a:t>
            </a:r>
            <a:endParaRPr sz="125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CVEs Exploited - Example</a:t>
            </a:r>
            <a:endParaRPr/>
          </a:p>
        </p:txBody>
      </p:sp>
      <p:sp>
        <p:nvSpPr>
          <p:cNvPr id="97" name="Google Shape;97;p19"/>
          <p:cNvSpPr txBox="1"/>
          <p:nvPr>
            <p:ph idx="1" type="body"/>
          </p:nvPr>
        </p:nvSpPr>
        <p:spPr>
          <a:xfrm>
            <a:off x="311700" y="1152475"/>
            <a:ext cx="3713700" cy="3627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State sponsored actors continue to use VPNs to obfuscate activities and target web-facing applications to establish initial access.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For vulnerability descriptions and mitigations:</a:t>
            </a:r>
            <a:endParaRPr/>
          </a:p>
          <a:p>
            <a:pPr indent="0" lvl="0" marL="0" rtl="0" algn="l">
              <a:spcBef>
                <a:spcPts val="1200"/>
              </a:spcBef>
              <a:spcAft>
                <a:spcPts val="0"/>
              </a:spcAft>
              <a:buNone/>
            </a:pPr>
            <a:r>
              <a:rPr lang="en" sz="1300" u="sng">
                <a:solidFill>
                  <a:schemeClr val="hlink"/>
                </a:solidFill>
                <a:hlinkClick r:id="rId3"/>
              </a:rPr>
              <a:t>https://www.cisa.gov/news-events/cybersecurity-advisories/aa22-279a</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rPr lang="en" sz="1100"/>
              <a:t>Last revised on October 6, 2022</a:t>
            </a:r>
            <a:endParaRPr sz="1100"/>
          </a:p>
        </p:txBody>
      </p:sp>
      <p:pic>
        <p:nvPicPr>
          <p:cNvPr id="98" name="Google Shape;98;p19"/>
          <p:cNvPicPr preferRelativeResize="0"/>
          <p:nvPr/>
        </p:nvPicPr>
        <p:blipFill>
          <a:blip r:embed="rId4">
            <a:alphaModFix/>
          </a:blip>
          <a:stretch>
            <a:fillRect/>
          </a:stretch>
        </p:blipFill>
        <p:spPr>
          <a:xfrm>
            <a:off x="4110628" y="1152475"/>
            <a:ext cx="5033374" cy="362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Scanners</a:t>
            </a:r>
            <a:endParaRPr/>
          </a:p>
        </p:txBody>
      </p:sp>
      <p:pic>
        <p:nvPicPr>
          <p:cNvPr id="104" name="Google Shape;104;p20"/>
          <p:cNvPicPr preferRelativeResize="0"/>
          <p:nvPr/>
        </p:nvPicPr>
        <p:blipFill>
          <a:blip r:embed="rId3">
            <a:alphaModFix/>
          </a:blip>
          <a:stretch>
            <a:fillRect/>
          </a:stretch>
        </p:blipFill>
        <p:spPr>
          <a:xfrm>
            <a:off x="311701" y="1049200"/>
            <a:ext cx="5979601" cy="3468651"/>
          </a:xfrm>
          <a:prstGeom prst="rect">
            <a:avLst/>
          </a:prstGeom>
          <a:noFill/>
          <a:ln>
            <a:noFill/>
          </a:ln>
        </p:spPr>
      </p:pic>
      <p:pic>
        <p:nvPicPr>
          <p:cNvPr id="105" name="Google Shape;105;p20"/>
          <p:cNvPicPr preferRelativeResize="0"/>
          <p:nvPr/>
        </p:nvPicPr>
        <p:blipFill>
          <a:blip r:embed="rId4">
            <a:alphaModFix/>
          </a:blip>
          <a:stretch>
            <a:fillRect/>
          </a:stretch>
        </p:blipFill>
        <p:spPr>
          <a:xfrm>
            <a:off x="4142475" y="3822175"/>
            <a:ext cx="859050" cy="572700"/>
          </a:xfrm>
          <a:prstGeom prst="rect">
            <a:avLst/>
          </a:prstGeom>
          <a:noFill/>
          <a:ln>
            <a:noFill/>
          </a:ln>
        </p:spPr>
      </p:pic>
      <p:sp>
        <p:nvSpPr>
          <p:cNvPr id="106" name="Google Shape;106;p20"/>
          <p:cNvSpPr txBox="1"/>
          <p:nvPr/>
        </p:nvSpPr>
        <p:spPr>
          <a:xfrm>
            <a:off x="6332175" y="1294200"/>
            <a:ext cx="2358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Average"/>
                <a:ea typeface="Average"/>
                <a:cs typeface="Average"/>
                <a:sym typeface="Average"/>
              </a:rPr>
              <a:t>Traditional Scanning:</a:t>
            </a:r>
            <a:endParaRPr b="1" u="sng">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OpenVAS</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Reskins</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NMAP</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b="1" lang="en" u="sng">
                <a:solidFill>
                  <a:schemeClr val="dk1"/>
                </a:solidFill>
                <a:latin typeface="Average"/>
                <a:ea typeface="Average"/>
                <a:cs typeface="Average"/>
                <a:sym typeface="Average"/>
              </a:rPr>
              <a:t>Nextgen Cloud:</a:t>
            </a:r>
            <a:endParaRPr b="1" u="sng">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Palo Prisma Cloud</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Wiz</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Aquasec</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Infrastructure Scans?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Network Enumeration</a:t>
            </a:r>
            <a:endParaRPr b="1">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Asset Identification</a:t>
            </a:r>
            <a:endParaRPr b="1">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Vulnerability Exposure Identification</a:t>
            </a:r>
            <a:endParaRPr b="1">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Compliance Verification (PCI, Baselines, etc)</a:t>
            </a:r>
            <a:endParaRPr b="1">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Attackers do.</a:t>
            </a:r>
            <a:endParaRPr b="1">
              <a:solidFill>
                <a:schemeClr val="dk1"/>
              </a:solidFill>
            </a:endParaRPr>
          </a:p>
        </p:txBody>
      </p:sp>
      <p:pic>
        <p:nvPicPr>
          <p:cNvPr id="113" name="Google Shape;113;p21"/>
          <p:cNvPicPr preferRelativeResize="0"/>
          <p:nvPr/>
        </p:nvPicPr>
        <p:blipFill>
          <a:blip r:embed="rId3">
            <a:alphaModFix/>
          </a:blip>
          <a:stretch>
            <a:fillRect/>
          </a:stretch>
        </p:blipFill>
        <p:spPr>
          <a:xfrm>
            <a:off x="5728850" y="1017725"/>
            <a:ext cx="3103450" cy="310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